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2" r:id="rId3"/>
    <p:sldId id="257" r:id="rId4"/>
    <p:sldId id="261" r:id="rId5"/>
    <p:sldId id="259" r:id="rId6"/>
    <p:sldId id="260"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7" r:id="rId38"/>
    <p:sldId id="298" r:id="rId39"/>
    <p:sldId id="258" r:id="rId40"/>
    <p:sldId id="299" r:id="rId41"/>
    <p:sldId id="300" r:id="rId42"/>
    <p:sldId id="301" r:id="rId43"/>
    <p:sldId id="302" r:id="rId44"/>
    <p:sldId id="303" r:id="rId45"/>
    <p:sldId id="304" r:id="rId46"/>
    <p:sldId id="305" r:id="rId47"/>
    <p:sldId id="306" r:id="rId48"/>
    <p:sldId id="281" r:id="rId49"/>
    <p:sldId id="282"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varScale="1">
        <p:scale>
          <a:sx n="88" d="100"/>
          <a:sy n="88" d="100"/>
        </p:scale>
        <p:origin x="254"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FC6656E7-2AEB-446A-9BB9-95957537A4E0}" type="datetimeFigureOut">
              <a:rPr lang="zh-CN" altLang="en-US" smtClean="0"/>
              <a:t>2021/10/24</a:t>
            </a:fld>
            <a:endParaRPr lang="zh-CN" alt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zh-CN" alt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342198526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14847415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901681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6140167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FC6656E7-2AEB-446A-9BB9-95957537A4E0}" type="datetimeFigureOut">
              <a:rPr lang="zh-CN" altLang="en-US" smtClean="0"/>
              <a:t>2021/10/24</a:t>
            </a:fld>
            <a:endParaRPr lang="zh-CN" alt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zh-CN" altLang="en-US"/>
          </a:p>
        </p:txBody>
      </p:sp>
      <p:sp>
        <p:nvSpPr>
          <p:cNvPr id="6" name="Slide Number Placeholder 5"/>
          <p:cNvSpPr>
            <a:spLocks noGrp="1"/>
          </p:cNvSpPr>
          <p:nvPr>
            <p:ph type="sldNum" sz="quarter" idx="12"/>
          </p:nvPr>
        </p:nvSpPr>
        <p:spPr>
          <a:xfrm>
            <a:off x="8604504" y="5211060"/>
            <a:ext cx="2112264" cy="228600"/>
          </a:xfrm>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4169727072"/>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61599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4016003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2905048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3292333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FC6656E7-2AEB-446A-9BB9-95957537A4E0}" type="datetimeFigureOut">
              <a:rPr lang="zh-CN" altLang="en-US" smtClean="0"/>
              <a:t>2021/10/24</a:t>
            </a:fld>
            <a:endParaRPr lang="zh-CN" altLang="en-US"/>
          </a:p>
        </p:txBody>
      </p:sp>
      <p:sp>
        <p:nvSpPr>
          <p:cNvPr id="9" name="Footer Placeholder 8"/>
          <p:cNvSpPr>
            <a:spLocks noGrp="1"/>
          </p:cNvSpPr>
          <p:nvPr>
            <p:ph type="ftr" sz="quarter" idx="11"/>
          </p:nvPr>
        </p:nvSpPr>
        <p:spPr/>
        <p:txBody>
          <a:bodyPr/>
          <a:lstStyle>
            <a:lvl1pPr algn="r">
              <a:defRPr/>
            </a:lvl1pPr>
          </a:lstStyle>
          <a:p>
            <a:endParaRPr lang="zh-CN" alt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20ABCF44-7963-41C3-A02B-BBB74D13748D}" type="slidenum">
              <a:rPr lang="zh-CN" altLang="en-US" smtClean="0"/>
              <a:t>‹#›</a:t>
            </a:fld>
            <a:endParaRPr lang="zh-CN" alt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91139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FC6656E7-2AEB-446A-9BB9-95957537A4E0}" type="datetimeFigureOut">
              <a:rPr lang="zh-CN" altLang="en-US" smtClean="0"/>
              <a:t>2021/10/24</a:t>
            </a:fld>
            <a:endParaRPr lang="zh-CN" alt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zh-CN" alt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20ABCF44-7963-41C3-A02B-BBB74D13748D}" type="slidenum">
              <a:rPr lang="zh-CN" altLang="en-US" smtClean="0"/>
              <a:t>‹#›</a:t>
            </a:fld>
            <a:endParaRPr lang="zh-CN" alt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10323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FC6656E7-2AEB-446A-9BB9-95957537A4E0}" type="datetimeFigureOut">
              <a:rPr lang="zh-CN" altLang="en-US" smtClean="0"/>
              <a:t>2021/10/24</a:t>
            </a:fld>
            <a:endParaRPr lang="zh-CN" alt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zh-CN" alt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20ABCF44-7963-41C3-A02B-BBB74D13748D}" type="slidenum">
              <a:rPr lang="zh-CN" altLang="en-US" smtClean="0"/>
              <a:t>‹#›</a:t>
            </a:fld>
            <a:endParaRPr lang="zh-CN" altLang="en-US"/>
          </a:p>
        </p:txBody>
      </p:sp>
    </p:spTree>
    <p:extLst>
      <p:ext uri="{BB962C8B-B14F-4D97-AF65-F5344CB8AC3E}">
        <p14:creationId xmlns:p14="http://schemas.microsoft.com/office/powerpoint/2010/main" val="36293498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025E-B88E-438B-83E5-A9ABA042D19A}"/>
              </a:ext>
            </a:extLst>
          </p:cNvPr>
          <p:cNvSpPr>
            <a:spLocks noGrp="1"/>
          </p:cNvSpPr>
          <p:nvPr>
            <p:ph type="ctrTitle"/>
          </p:nvPr>
        </p:nvSpPr>
        <p:spPr/>
        <p:txBody>
          <a:bodyPr/>
          <a:lstStyle/>
          <a:p>
            <a:r>
              <a:rPr lang="en-US" altLang="zh-CN" b="0" i="0" dirty="0">
                <a:solidFill>
                  <a:srgbClr val="444444"/>
                </a:solidFill>
                <a:effectLst/>
                <a:latin typeface="Calibri" panose="020F0502020204030204" pitchFamily="34" charset="0"/>
              </a:rPr>
              <a:t>Unmoderated Remote Panel Studies</a:t>
            </a:r>
            <a:endParaRPr lang="zh-CN" altLang="en-US" dirty="0"/>
          </a:p>
        </p:txBody>
      </p:sp>
      <p:sp>
        <p:nvSpPr>
          <p:cNvPr id="3" name="Subtitle 2">
            <a:extLst>
              <a:ext uri="{FF2B5EF4-FFF2-40B4-BE49-F238E27FC236}">
                <a16:creationId xmlns:a16="http://schemas.microsoft.com/office/drawing/2014/main" id="{B1BF8550-7079-46E6-B1F8-53D84A14487D}"/>
              </a:ext>
            </a:extLst>
          </p:cNvPr>
          <p:cNvSpPr>
            <a:spLocks noGrp="1"/>
          </p:cNvSpPr>
          <p:nvPr>
            <p:ph type="subTitle" idx="1"/>
          </p:nvPr>
        </p:nvSpPr>
        <p:spPr/>
        <p:txBody>
          <a:bodyPr>
            <a:normAutofit fontScale="92500" lnSpcReduction="20000"/>
          </a:bodyPr>
          <a:lstStyle/>
          <a:p>
            <a:r>
              <a:rPr lang="en-US" altLang="zh-CN" dirty="0"/>
              <a:t>001067207</a:t>
            </a:r>
          </a:p>
          <a:p>
            <a:r>
              <a:rPr lang="en-US" altLang="zh-CN" dirty="0"/>
              <a:t>Xuanhe Wang</a:t>
            </a:r>
            <a:endParaRPr lang="zh-CN" altLang="en-US" dirty="0"/>
          </a:p>
        </p:txBody>
      </p:sp>
    </p:spTree>
    <p:extLst>
      <p:ext uri="{BB962C8B-B14F-4D97-AF65-F5344CB8AC3E}">
        <p14:creationId xmlns:p14="http://schemas.microsoft.com/office/powerpoint/2010/main" val="3377097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5C664-8419-4C8D-9E46-9E12CD9CB542}"/>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3. Write Task Instructions and </a:t>
            </a:r>
            <a:r>
              <a:rPr lang="en-US" altLang="zh-CN" b="1" i="0" dirty="0" err="1">
                <a:solidFill>
                  <a:srgbClr val="333333"/>
                </a:solidFill>
                <a:effectLst/>
                <a:latin typeface="Source Sans Variable"/>
              </a:rPr>
              <a:t>Followup</a:t>
            </a:r>
            <a:r>
              <a:rPr lang="en-US" altLang="zh-CN" b="1" i="0" dirty="0">
                <a:solidFill>
                  <a:srgbClr val="333333"/>
                </a:solidFill>
                <a:effectLst/>
                <a:latin typeface="Source Sans Variable"/>
              </a:rPr>
              <a:t> Questions</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6954F99F-FE99-4976-BE52-11D1D22CC6AB}"/>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Many unmoderated testing services include study templates with generic example tasks. Don’t blindly copy them. The tasks that you give participants to do on your site or application should be highly specific to your situation. Generic tasks, such as “What is the purpose of this site,” are unlikely to give you good insights: to really assess the usability of your system you will need to write your own tasks.</a:t>
            </a:r>
            <a:endParaRPr lang="zh-CN" altLang="en-US" dirty="0"/>
          </a:p>
        </p:txBody>
      </p:sp>
    </p:spTree>
    <p:extLst>
      <p:ext uri="{BB962C8B-B14F-4D97-AF65-F5344CB8AC3E}">
        <p14:creationId xmlns:p14="http://schemas.microsoft.com/office/powerpoint/2010/main" val="4264998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C1C16-959E-4272-866E-30822ABCD264}"/>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4. Pilot Test</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4EC90475-56F1-4C5B-9F74-DDC9D618BF70}"/>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A pilot test is a trial session that you run before your actual study begins, in order to discover any problems with your study design or procedure. </a:t>
            </a:r>
            <a:endParaRPr lang="zh-CN" altLang="en-US" dirty="0"/>
          </a:p>
        </p:txBody>
      </p:sp>
    </p:spTree>
    <p:extLst>
      <p:ext uri="{BB962C8B-B14F-4D97-AF65-F5344CB8AC3E}">
        <p14:creationId xmlns:p14="http://schemas.microsoft.com/office/powerpoint/2010/main" val="17389218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62727-1D78-44CA-A289-D2E7172A72E5}"/>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5. Recruit Participants</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39BC8F57-68EA-46F3-8AE9-5467A9089417}"/>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There’s no point in watching people use your system if they don’t match your target audience. Make sure you have some control over who participates in the test, either through screening questions, or by recruiting your own participants.</a:t>
            </a:r>
            <a:endParaRPr lang="zh-CN" altLang="en-US" dirty="0"/>
          </a:p>
        </p:txBody>
      </p:sp>
    </p:spTree>
    <p:extLst>
      <p:ext uri="{BB962C8B-B14F-4D97-AF65-F5344CB8AC3E}">
        <p14:creationId xmlns:p14="http://schemas.microsoft.com/office/powerpoint/2010/main" val="808179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2C7E2-A347-43E7-BA23-7717DDE8A89F}"/>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6. Analyze Results</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34FFB6CF-955B-4FF6-9976-678B46BD3815}"/>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Unmoderated studies can quickly accumulate a LOT of data, so you’ll need an organized, analytical approach to turn this data into actionable insights about your design.</a:t>
            </a:r>
            <a:endParaRPr lang="zh-CN" altLang="en-US" dirty="0"/>
          </a:p>
        </p:txBody>
      </p:sp>
    </p:spTree>
    <p:extLst>
      <p:ext uri="{BB962C8B-B14F-4D97-AF65-F5344CB8AC3E}">
        <p14:creationId xmlns:p14="http://schemas.microsoft.com/office/powerpoint/2010/main" val="4088654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0D49A-40E7-4A30-A48B-ECC9EDAE54E7}"/>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Summary</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695F0826-168A-4123-94EB-B3DB18E179BB}"/>
              </a:ext>
            </a:extLst>
          </p:cNvPr>
          <p:cNvSpPr>
            <a:spLocks noGrp="1"/>
          </p:cNvSpPr>
          <p:nvPr>
            <p:ph idx="1"/>
          </p:nvPr>
        </p:nvSpPr>
        <p:spPr/>
        <p:txBody>
          <a:bodyPr/>
          <a:lstStyle/>
          <a:p>
            <a:endParaRPr lang="en-US" altLang="zh-CN" dirty="0"/>
          </a:p>
          <a:p>
            <a:endParaRPr lang="en-US" altLang="zh-CN" dirty="0"/>
          </a:p>
          <a:p>
            <a:r>
              <a:rPr lang="en-US" altLang="zh-CN" dirty="0"/>
              <a:t>Unmoderated research requires less work than moderated testing during the session, but it requires meticulous advance planning before the study begins. You can learn more about remote user testing and the relation between this method and in-person testing in the full-day Usability Testing training course, which includes hands-on details on writing tasks, facilitating sessions, and more.</a:t>
            </a:r>
            <a:endParaRPr lang="zh-CN" altLang="en-US" dirty="0"/>
          </a:p>
        </p:txBody>
      </p:sp>
    </p:spTree>
    <p:extLst>
      <p:ext uri="{BB962C8B-B14F-4D97-AF65-F5344CB8AC3E}">
        <p14:creationId xmlns:p14="http://schemas.microsoft.com/office/powerpoint/2010/main" val="17688202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1BF8550-7079-46E6-B1F8-53D84A14487D}"/>
              </a:ext>
            </a:extLst>
          </p:cNvPr>
          <p:cNvSpPr>
            <a:spLocks noGrp="1"/>
          </p:cNvSpPr>
          <p:nvPr>
            <p:ph type="subTitle" idx="1"/>
          </p:nvPr>
        </p:nvSpPr>
        <p:spPr/>
        <p:txBody>
          <a:bodyPr/>
          <a:lstStyle/>
          <a:p>
            <a:r>
              <a:rPr lang="en-US" altLang="zh-CN"/>
              <a:t>Jiaqi Wang 001023711</a:t>
            </a:r>
          </a:p>
          <a:p>
            <a:endParaRPr lang="zh-CN" altLang="en-US" dirty="0"/>
          </a:p>
        </p:txBody>
      </p:sp>
      <p:graphicFrame>
        <p:nvGraphicFramePr>
          <p:cNvPr id="6" name="Table 5">
            <a:extLst>
              <a:ext uri="{FF2B5EF4-FFF2-40B4-BE49-F238E27FC236}">
                <a16:creationId xmlns:a16="http://schemas.microsoft.com/office/drawing/2014/main" id="{ACBDE144-5BF5-490B-A668-5DBADE0359AB}"/>
              </a:ext>
            </a:extLst>
          </p:cNvPr>
          <p:cNvGraphicFramePr>
            <a:graphicFrameLocks noGrp="1"/>
          </p:cNvGraphicFramePr>
          <p:nvPr/>
        </p:nvGraphicFramePr>
        <p:xfrm>
          <a:off x="2280557" y="1600200"/>
          <a:ext cx="7581900" cy="1404258"/>
        </p:xfrm>
        <a:graphic>
          <a:graphicData uri="http://schemas.openxmlformats.org/drawingml/2006/table">
            <a:tbl>
              <a:tblPr/>
              <a:tblGrid>
                <a:gridCol w="7581900">
                  <a:extLst>
                    <a:ext uri="{9D8B030D-6E8A-4147-A177-3AD203B41FA5}">
                      <a16:colId xmlns:a16="http://schemas.microsoft.com/office/drawing/2014/main" val="2181105081"/>
                    </a:ext>
                  </a:extLst>
                </a:gridCol>
              </a:tblGrid>
              <a:tr h="1404258">
                <a:tc>
                  <a:txBody>
                    <a:bodyPr/>
                    <a:lstStyle/>
                    <a:p>
                      <a:pPr algn="ctr" fontAlgn="b"/>
                      <a:r>
                        <a:rPr lang="en-US" sz="4000" b="0" i="0" u="none" strike="noStrike">
                          <a:solidFill>
                            <a:srgbClr val="000000"/>
                          </a:solidFill>
                          <a:effectLst/>
                          <a:latin typeface="Calibri" panose="020F0502020204030204" pitchFamily="34" charset="0"/>
                        </a:rPr>
                        <a:t>Moderated Remote Usability Studies</a:t>
                      </a:r>
                    </a:p>
                  </a:txBody>
                  <a:tcPr marL="3810" marR="3810" marT="3810" anchor="b">
                    <a:lnL>
                      <a:noFill/>
                    </a:lnL>
                    <a:lnR>
                      <a:noFill/>
                    </a:lnR>
                    <a:lnT>
                      <a:noFill/>
                    </a:lnT>
                    <a:lnB>
                      <a:noFill/>
                    </a:lnB>
                  </a:tcPr>
                </a:tc>
                <a:extLst>
                  <a:ext uri="{0D108BD9-81ED-4DB2-BD59-A6C34878D82A}">
                    <a16:rowId xmlns:a16="http://schemas.microsoft.com/office/drawing/2014/main" val="3812007127"/>
                  </a:ext>
                </a:extLst>
              </a:tr>
            </a:tbl>
          </a:graphicData>
        </a:graphic>
      </p:graphicFrame>
    </p:spTree>
    <p:extLst>
      <p:ext uri="{BB962C8B-B14F-4D97-AF65-F5344CB8AC3E}">
        <p14:creationId xmlns:p14="http://schemas.microsoft.com/office/powerpoint/2010/main" val="384214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3D5F-2059-46CA-BE75-CC22EAD81831}"/>
              </a:ext>
            </a:extLst>
          </p:cNvPr>
          <p:cNvSpPr>
            <a:spLocks noGrp="1"/>
          </p:cNvSpPr>
          <p:nvPr>
            <p:ph type="title"/>
          </p:nvPr>
        </p:nvSpPr>
        <p:spPr/>
        <p:txBody>
          <a:bodyPr/>
          <a:lstStyle/>
          <a:p>
            <a:r>
              <a:rPr lang="en-US" altLang="zh-CN"/>
              <a:t>Introduction&amp;background</a:t>
            </a:r>
            <a:endParaRPr lang="zh-CN" altLang="en-US" dirty="0"/>
          </a:p>
        </p:txBody>
      </p:sp>
      <p:sp>
        <p:nvSpPr>
          <p:cNvPr id="3" name="Content Placeholder 2">
            <a:extLst>
              <a:ext uri="{FF2B5EF4-FFF2-40B4-BE49-F238E27FC236}">
                <a16:creationId xmlns:a16="http://schemas.microsoft.com/office/drawing/2014/main" id="{32491E7E-BA61-45D2-A4F4-E420A98D98EE}"/>
              </a:ext>
            </a:extLst>
          </p:cNvPr>
          <p:cNvSpPr>
            <a:spLocks noGrp="1"/>
          </p:cNvSpPr>
          <p:nvPr>
            <p:ph idx="1"/>
          </p:nvPr>
        </p:nvSpPr>
        <p:spPr/>
        <p:txBody>
          <a:bodyPr>
            <a:normAutofit/>
          </a:bodyPr>
          <a:lstStyle/>
          <a:p>
            <a:pPr marL="0" indent="0">
              <a:buNone/>
            </a:pPr>
            <a:r>
              <a:rPr lang="en-US" sz="4000" b="0" i="0">
                <a:solidFill>
                  <a:srgbClr val="444444"/>
                </a:solidFill>
                <a:effectLst/>
                <a:latin typeface="Proxima-Nova"/>
              </a:rPr>
              <a:t>What is a Moterated Usability Test:</a:t>
            </a:r>
          </a:p>
          <a:p>
            <a:pPr marL="0" indent="0">
              <a:buNone/>
            </a:pPr>
            <a:r>
              <a:rPr lang="en-US" sz="2400" i="0">
                <a:solidFill>
                  <a:srgbClr val="444444"/>
                </a:solidFill>
                <a:effectLst/>
                <a:latin typeface="Nirmala UI" panose="020B0502040204020203" pitchFamily="34" charset="0"/>
                <a:ea typeface="Nirmala UI" panose="020B0502040204020203" pitchFamily="34" charset="0"/>
                <a:cs typeface="Nirmala UI" panose="020B0502040204020203" pitchFamily="34" charset="0"/>
              </a:rPr>
              <a:t> During a moderated test, you're live, “on the line” with your test participants, guiding them through the tasks, answering their questions, and replying to their feedback in real time. </a:t>
            </a:r>
          </a:p>
          <a:p>
            <a:pPr marL="0" indent="0">
              <a:buNone/>
            </a:pPr>
            <a:r>
              <a:rPr lang="en-US" sz="2400" i="0">
                <a:solidFill>
                  <a:srgbClr val="444444"/>
                </a:solidFill>
                <a:effectLst/>
                <a:latin typeface="Nirmala UI" panose="020B0502040204020203" pitchFamily="34" charset="0"/>
                <a:ea typeface="Nirmala UI" panose="020B0502040204020203" pitchFamily="34" charset="0"/>
                <a:cs typeface="Nirmala UI" panose="020B0502040204020203" pitchFamily="34" charset="0"/>
              </a:rPr>
              <a:t>If the test is moderated, however, the moderator can lead the tester back in the right direction and get the test on track again. While the moderator should never interfere with the tester’s instincts, having a moderator available can salvage a test that would otherwise have flopped.</a:t>
            </a:r>
            <a:endParaRPr lang="en-US" altLang="zh-CN" sz="2400" dirty="0">
              <a:latin typeface="Nirmala UI" panose="020B0502040204020203" pitchFamily="34" charset="0"/>
              <a:ea typeface="Nirmala UI" panose="020B0502040204020203" pitchFamily="34" charset="0"/>
              <a:cs typeface="Nirmala UI" panose="020B0502040204020203" pitchFamily="34" charset="0"/>
            </a:endParaRPr>
          </a:p>
        </p:txBody>
      </p:sp>
    </p:spTree>
    <p:extLst>
      <p:ext uri="{BB962C8B-B14F-4D97-AF65-F5344CB8AC3E}">
        <p14:creationId xmlns:p14="http://schemas.microsoft.com/office/powerpoint/2010/main" val="4288052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D986-F07A-4E9F-9200-607BD1D21464}"/>
              </a:ext>
            </a:extLst>
          </p:cNvPr>
          <p:cNvSpPr>
            <a:spLocks noGrp="1"/>
          </p:cNvSpPr>
          <p:nvPr>
            <p:ph type="title"/>
          </p:nvPr>
        </p:nvSpPr>
        <p:spPr>
          <a:xfrm>
            <a:off x="838200" y="365125"/>
            <a:ext cx="10515600" cy="1311275"/>
          </a:xfrm>
        </p:spPr>
        <p:txBody>
          <a:bodyPr>
            <a:normAutofit fontScale="90000"/>
          </a:bodyPr>
          <a:lstStyle/>
          <a:p>
            <a:br>
              <a:rPr lang="en-US" b="0" i="0">
                <a:solidFill>
                  <a:srgbClr val="444444"/>
                </a:solidFill>
                <a:effectLst/>
                <a:latin typeface="CocogoosePro-Light"/>
              </a:rPr>
            </a:br>
            <a:br>
              <a:rPr lang="en-US" b="0" i="0">
                <a:solidFill>
                  <a:srgbClr val="444444"/>
                </a:solidFill>
                <a:effectLst/>
                <a:latin typeface="CocogoosePro-Light"/>
              </a:rPr>
            </a:br>
            <a:r>
              <a:rPr lang="en-US" b="0" i="0">
                <a:solidFill>
                  <a:srgbClr val="444444"/>
                </a:solidFill>
                <a:effectLst/>
                <a:latin typeface="CocogoosePro-Light"/>
              </a:rPr>
              <a:t>Why should we use it?</a:t>
            </a:r>
            <a:br>
              <a:rPr lang="en-US" b="0" i="0">
                <a:solidFill>
                  <a:srgbClr val="444444"/>
                </a:solidFill>
                <a:effectLst/>
                <a:latin typeface="CocogoosePro-Light"/>
              </a:rPr>
            </a:br>
            <a:br>
              <a:rPr lang="en-US" b="0" i="0">
                <a:solidFill>
                  <a:srgbClr val="444444"/>
                </a:solidFill>
                <a:effectLst/>
                <a:latin typeface="CocogoosePro-Light"/>
              </a:rPr>
            </a:b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3BB5C376-AEC4-4A36-BE1F-71DAB93D7210}"/>
              </a:ext>
            </a:extLst>
          </p:cNvPr>
          <p:cNvSpPr>
            <a:spLocks noGrp="1"/>
          </p:cNvSpPr>
          <p:nvPr>
            <p:ph idx="1"/>
          </p:nvPr>
        </p:nvSpPr>
        <p:spPr/>
        <p:txBody>
          <a:bodyPr>
            <a:normAutofit/>
          </a:bodyPr>
          <a:lstStyle/>
          <a:p>
            <a:pPr marL="0" indent="0">
              <a:buNone/>
            </a:pPr>
            <a:r>
              <a:rPr lang="en-US" sz="1800" spc="55">
                <a:effectLst/>
                <a:latin typeface="Calibri Light" panose="020F0302020204030204" pitchFamily="34" charset="0"/>
                <a:ea typeface="Times New Roman" panose="02020603050405020304" pitchFamily="18" charset="0"/>
              </a:rPr>
              <a:t>conducting </a:t>
            </a:r>
            <a:r>
              <a:rPr lang="en-US" sz="1800" b="1" spc="55">
                <a:effectLst/>
                <a:latin typeface="Calibri Light" panose="020F0302020204030204" pitchFamily="34" charset="0"/>
                <a:ea typeface="Times New Roman" panose="02020603050405020304" pitchFamily="18" charset="0"/>
              </a:rPr>
              <a:t>in-person usability tests</a:t>
            </a:r>
            <a:r>
              <a:rPr lang="en-US" sz="1800" spc="55">
                <a:effectLst/>
                <a:latin typeface="Calibri Light" panose="020F0302020204030204" pitchFamily="34" charset="0"/>
                <a:ea typeface="Times New Roman" panose="02020603050405020304" pitchFamily="18" charset="0"/>
              </a:rPr>
              <a:t> takes a lot of resources. You need to recruit test participants, set up a testing environment, prepare task scenarios, fill out paperwork, and much more</a:t>
            </a:r>
          </a:p>
          <a:p>
            <a:pPr marL="0" indent="0">
              <a:buNone/>
            </a:pPr>
            <a:endParaRPr lang="en-US" altLang="zh-CN" sz="1800" spc="55">
              <a:latin typeface="Calibri Light" panose="020F0302020204030204" pitchFamily="34" charset="0"/>
            </a:endParaRPr>
          </a:p>
          <a:p>
            <a:pPr marL="0" indent="0">
              <a:buNone/>
            </a:pP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With </a:t>
            </a:r>
            <a:r>
              <a:rPr lang="en-US" sz="1800" b="1"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remote, unmoderated usability tests</a:t>
            </a: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 you don’t have to recruit test participants or set up the testing environment. Instead, you simply hand over task scenarios to the usability testing service that’s conducting the tests for you and wait for the results. However, You can’t follow up with test participants during or after the test and test participants might get distracted during the test.</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r>
              <a:rPr lang="en-US" sz="1800" b="1" spc="55">
                <a:solidFill>
                  <a:srgbClr val="000000"/>
                </a:solidFill>
                <a:effectLst/>
                <a:latin typeface="Calibri Light" panose="020F0302020204030204" pitchFamily="34" charset="0"/>
                <a:ea typeface="Times New Roman" panose="02020603050405020304" pitchFamily="18" charset="0"/>
              </a:rPr>
              <a:t>remote, moderated usability testing</a:t>
            </a:r>
            <a:r>
              <a:rPr lang="en-US" sz="1800" spc="55">
                <a:solidFill>
                  <a:srgbClr val="000000"/>
                </a:solidFill>
                <a:effectLst/>
                <a:latin typeface="Calibri Light" panose="020F0302020204030204" pitchFamily="34" charset="0"/>
                <a:ea typeface="Times New Roman" panose="02020603050405020304" pitchFamily="18" charset="0"/>
              </a:rPr>
              <a:t> is a </a:t>
            </a:r>
            <a:r>
              <a:rPr lang="en-US" sz="1800" spc="55">
                <a:solidFill>
                  <a:srgbClr val="FF0000"/>
                </a:solidFill>
                <a:effectLst/>
                <a:latin typeface="Calibri Light" panose="020F0302020204030204" pitchFamily="34" charset="0"/>
                <a:ea typeface="Times New Roman" panose="02020603050405020304" pitchFamily="18" charset="0"/>
              </a:rPr>
              <a:t>middle ground</a:t>
            </a:r>
            <a:r>
              <a:rPr lang="en-US" sz="1800" spc="55">
                <a:solidFill>
                  <a:srgbClr val="000000"/>
                </a:solidFill>
                <a:effectLst/>
                <a:latin typeface="Calibri Light" panose="020F0302020204030204" pitchFamily="34" charset="0"/>
                <a:ea typeface="Times New Roman" panose="02020603050405020304" pitchFamily="18" charset="0"/>
              </a:rPr>
              <a:t> between in-person and remote, unmoderated usability testing in that it combines the best elements of both approaches. Similar to remote, unmoderated usability testing, you’re able to conduct quick, inexpensive usability tests. And, similar to in-person usability tests, you can gather useful data.</a:t>
            </a:r>
            <a:endParaRPr lang="en-US" sz="1800">
              <a:effectLst/>
              <a:latin typeface="Times New Roman" panose="02020603050405020304" pitchFamily="18" charset="0"/>
              <a:ea typeface="Times New Roman" panose="02020603050405020304" pitchFamily="18" charset="0"/>
            </a:endParaRPr>
          </a:p>
          <a:p>
            <a:pPr marL="0" indent="0">
              <a:buNone/>
            </a:pP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zh-CN" altLang="en-US" sz="1800" dirty="0"/>
          </a:p>
        </p:txBody>
      </p:sp>
    </p:spTree>
    <p:extLst>
      <p:ext uri="{BB962C8B-B14F-4D97-AF65-F5344CB8AC3E}">
        <p14:creationId xmlns:p14="http://schemas.microsoft.com/office/powerpoint/2010/main" val="3389872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D986-F07A-4E9F-9200-607BD1D21464}"/>
              </a:ext>
            </a:extLst>
          </p:cNvPr>
          <p:cNvSpPr>
            <a:spLocks noGrp="1"/>
          </p:cNvSpPr>
          <p:nvPr>
            <p:ph type="title"/>
          </p:nvPr>
        </p:nvSpPr>
        <p:spPr>
          <a:xfrm>
            <a:off x="838200" y="365125"/>
            <a:ext cx="10515600" cy="1311275"/>
          </a:xfrm>
        </p:spPr>
        <p:txBody>
          <a:bodyPr>
            <a:normAutofit fontScale="90000"/>
          </a:bodyPr>
          <a:lstStyle/>
          <a:p>
            <a:br>
              <a:rPr lang="en-US" b="0" i="0">
                <a:solidFill>
                  <a:srgbClr val="444444"/>
                </a:solidFill>
                <a:effectLst/>
                <a:latin typeface="CocogoosePro-Light"/>
              </a:rPr>
            </a:br>
            <a:br>
              <a:rPr lang="en-US" b="0" i="0">
                <a:solidFill>
                  <a:srgbClr val="444444"/>
                </a:solidFill>
                <a:effectLst/>
                <a:latin typeface="CocogoosePro-Light"/>
              </a:rPr>
            </a:br>
            <a:r>
              <a:rPr lang="en-US" b="0" i="0">
                <a:solidFill>
                  <a:srgbClr val="444444"/>
                </a:solidFill>
                <a:effectLst/>
                <a:latin typeface="CocogoosePro-Light"/>
              </a:rPr>
              <a:t>When should you use it?</a:t>
            </a:r>
            <a:br>
              <a:rPr lang="en-US" b="0" i="0">
                <a:solidFill>
                  <a:srgbClr val="444444"/>
                </a:solidFill>
                <a:effectLst/>
                <a:latin typeface="CocogoosePro-Light"/>
              </a:rPr>
            </a:br>
            <a:br>
              <a:rPr lang="en-US" b="0" i="0">
                <a:solidFill>
                  <a:srgbClr val="444444"/>
                </a:solidFill>
                <a:effectLst/>
                <a:latin typeface="CocogoosePro-Light"/>
              </a:rPr>
            </a:b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3BB5C376-AEC4-4A36-BE1F-71DAB93D7210}"/>
              </a:ext>
            </a:extLst>
          </p:cNvPr>
          <p:cNvSpPr>
            <a:spLocks noGrp="1"/>
          </p:cNvSpPr>
          <p:nvPr>
            <p:ph idx="1"/>
          </p:nvPr>
        </p:nvSpPr>
        <p:spPr/>
        <p:txBody>
          <a:bodyPr>
            <a:normAutofit lnSpcReduction="10000"/>
          </a:bodyPr>
          <a:lstStyle/>
          <a:p>
            <a:pPr marL="0" indent="0">
              <a:buNone/>
            </a:pPr>
            <a:endParaRPr lang="en-US" b="0" i="0">
              <a:solidFill>
                <a:srgbClr val="444444"/>
              </a:solidFill>
              <a:effectLst/>
              <a:latin typeface="Proxima-Nova"/>
            </a:endParaRPr>
          </a:p>
          <a:p>
            <a:pPr marL="0" indent="0">
              <a:buNone/>
            </a:pPr>
            <a:r>
              <a:rPr lang="en-US" sz="1800" b="0" i="0">
                <a:solidFill>
                  <a:srgbClr val="444444"/>
                </a:solidFill>
                <a:effectLst/>
                <a:latin typeface="Proxima-Nova"/>
              </a:rPr>
              <a:t>moderated tests are best used early on in the development process. In the prototyping phase, you can use moderated testing for exploratory research. By prompting participants to brainstorm their thoughts on your prototype, you can gain invaluable information that can save you from spending a lot of design and development time on a product that users don’t understand.</a:t>
            </a:r>
          </a:p>
          <a:p>
            <a:pPr marL="0" indent="0">
              <a:buNone/>
            </a:pPr>
            <a:endParaRPr lang="en-US" sz="1800">
              <a:solidFill>
                <a:srgbClr val="444444"/>
              </a:solidFill>
              <a:latin typeface="Proxima-Nova"/>
            </a:endParaRPr>
          </a:p>
          <a:p>
            <a:pPr marL="0" indent="0" algn="l">
              <a:buNone/>
            </a:pPr>
            <a:r>
              <a:rPr lang="en-US" sz="2000" b="0" i="0">
                <a:solidFill>
                  <a:srgbClr val="333333"/>
                </a:solidFill>
                <a:effectLst/>
                <a:latin typeface="Arial" panose="020B0604020202020204" pitchFamily="34" charset="0"/>
              </a:rPr>
              <a:t>remote moderated usability testing may be a better fit than remote unmoderated testing or in-person moderated testing if:</a:t>
            </a:r>
          </a:p>
          <a:p>
            <a:pPr algn="l">
              <a:buFont typeface="Arial" panose="020B0604020202020204" pitchFamily="34" charset="0"/>
              <a:buChar char="•"/>
            </a:pPr>
            <a:r>
              <a:rPr lang="en-US" sz="2000" b="0" i="0">
                <a:solidFill>
                  <a:srgbClr val="333333"/>
                </a:solidFill>
                <a:effectLst/>
                <a:latin typeface="Arial" panose="020B0604020202020204" pitchFamily="34" charset="0"/>
              </a:rPr>
              <a:t>You want </a:t>
            </a:r>
            <a:r>
              <a:rPr lang="en-US" sz="2000" b="1" i="0">
                <a:solidFill>
                  <a:srgbClr val="333333"/>
                </a:solidFill>
                <a:effectLst/>
                <a:latin typeface="Arial" panose="020B0604020202020204" pitchFamily="34" charset="0"/>
              </a:rPr>
              <a:t>deep insights</a:t>
            </a:r>
            <a:r>
              <a:rPr lang="en-US" sz="2000" b="0" i="0">
                <a:solidFill>
                  <a:srgbClr val="333333"/>
                </a:solidFill>
                <a:effectLst/>
                <a:latin typeface="Arial" panose="020B0604020202020204" pitchFamily="34" charset="0"/>
              </a:rPr>
              <a:t> and rich data</a:t>
            </a:r>
          </a:p>
          <a:p>
            <a:pPr algn="l">
              <a:buFont typeface="Arial" panose="020B0604020202020204" pitchFamily="34" charset="0"/>
              <a:buChar char="•"/>
            </a:pPr>
            <a:r>
              <a:rPr lang="en-US" sz="2000" b="0" i="0">
                <a:solidFill>
                  <a:srgbClr val="333333"/>
                </a:solidFill>
                <a:effectLst/>
                <a:latin typeface="Arial" panose="020B0604020202020204" pitchFamily="34" charset="0"/>
              </a:rPr>
              <a:t>Your participants are busy, geographically distributed, or otherwise </a:t>
            </a:r>
            <a:r>
              <a:rPr lang="en-US" sz="2000" b="1" i="0">
                <a:solidFill>
                  <a:srgbClr val="333333"/>
                </a:solidFill>
                <a:effectLst/>
                <a:latin typeface="Arial" panose="020B0604020202020204" pitchFamily="34" charset="0"/>
              </a:rPr>
              <a:t>cannot travel</a:t>
            </a:r>
            <a:r>
              <a:rPr lang="en-US" sz="2000" b="0" i="0">
                <a:solidFill>
                  <a:srgbClr val="333333"/>
                </a:solidFill>
                <a:effectLst/>
                <a:latin typeface="Arial" panose="020B0604020202020204" pitchFamily="34" charset="0"/>
              </a:rPr>
              <a:t> to a testing location</a:t>
            </a:r>
          </a:p>
          <a:p>
            <a:pPr algn="l">
              <a:buFont typeface="Arial" panose="020B0604020202020204" pitchFamily="34" charset="0"/>
              <a:buChar char="•"/>
            </a:pPr>
            <a:r>
              <a:rPr lang="en-US" sz="2000" b="0" i="0">
                <a:solidFill>
                  <a:srgbClr val="333333"/>
                </a:solidFill>
                <a:effectLst/>
                <a:latin typeface="Arial" panose="020B0604020202020204" pitchFamily="34" charset="0"/>
              </a:rPr>
              <a:t>Your researchers have </a:t>
            </a:r>
            <a:r>
              <a:rPr lang="en-US" sz="2000" b="1" i="0">
                <a:solidFill>
                  <a:srgbClr val="333333"/>
                </a:solidFill>
                <a:effectLst/>
                <a:latin typeface="Arial" panose="020B0604020202020204" pitchFamily="34" charset="0"/>
              </a:rPr>
              <a:t>enough time</a:t>
            </a:r>
            <a:r>
              <a:rPr lang="en-US" sz="2000" b="0" i="0">
                <a:solidFill>
                  <a:srgbClr val="333333"/>
                </a:solidFill>
                <a:effectLst/>
                <a:latin typeface="Arial" panose="020B0604020202020204" pitchFamily="34" charset="0"/>
              </a:rPr>
              <a:t> to meet with each participant individually</a:t>
            </a:r>
          </a:p>
          <a:p>
            <a:pPr marL="0" indent="0">
              <a:buNone/>
            </a:pPr>
            <a:endParaRPr lang="en-US" sz="1800" b="0" i="0">
              <a:solidFill>
                <a:srgbClr val="444444"/>
              </a:solidFill>
              <a:effectLst/>
              <a:latin typeface="Proxima-Nova"/>
            </a:endParaRPr>
          </a:p>
          <a:p>
            <a:endParaRPr lang="en-US" sz="1800" b="0" i="0">
              <a:solidFill>
                <a:srgbClr val="444444"/>
              </a:solidFill>
              <a:effectLst/>
              <a:latin typeface="Proxima-Nova"/>
            </a:endParaRPr>
          </a:p>
          <a:p>
            <a:endParaRPr lang="zh-CN" altLang="en-US" sz="1800" dirty="0"/>
          </a:p>
        </p:txBody>
      </p:sp>
    </p:spTree>
    <p:extLst>
      <p:ext uri="{BB962C8B-B14F-4D97-AF65-F5344CB8AC3E}">
        <p14:creationId xmlns:p14="http://schemas.microsoft.com/office/powerpoint/2010/main" val="4068588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lstStyle/>
          <a:p>
            <a:r>
              <a:rPr lang="en-US" sz="4000" b="1">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Running a remote moderated usability test</a:t>
            </a:r>
            <a:br>
              <a:rPr lang="en-US" sz="1800">
                <a:effectLst/>
                <a:latin typeface="Calibri" panose="020F0502020204030204" pitchFamily="34" charset="0"/>
                <a:ea typeface="等线" panose="02010600030101010101" pitchFamily="2" charset="-122"/>
                <a:cs typeface="Times New Roman" panose="02020603050405020304" pitchFamily="18" charset="0"/>
              </a:rPr>
            </a:b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marL="0" indent="0">
              <a:buNone/>
            </a:pPr>
            <a:r>
              <a:rPr lang="en-US" altLang="zh-CN"/>
              <a:t>Step1 :</a:t>
            </a: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Set up the test session having the participants sharing their screen</a:t>
            </a: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342900" indent="-342900">
              <a:buFont typeface="+mj-lt"/>
              <a:buAutoNum type="arabicPeriod"/>
            </a:pPr>
            <a:r>
              <a:rPr lang="en-US" sz="1800">
                <a:effectLst/>
                <a:latin typeface="Calibri Light" panose="020F0302020204030204" pitchFamily="34" charset="0"/>
                <a:ea typeface="等线" panose="02010600030101010101" pitchFamily="2" charset="-122"/>
              </a:rPr>
              <a:t>Send out reminders of the session to the participants.(Time, Equipment, App installed, How to join…)</a:t>
            </a:r>
          </a:p>
          <a:p>
            <a:pPr marL="342900" indent="-342900">
              <a:buFont typeface="+mj-lt"/>
              <a:buAutoNum type="arabicPeriod"/>
            </a:pPr>
            <a:r>
              <a:rPr lang="en-US" sz="1800">
                <a:effectLst/>
                <a:latin typeface="Calibri Light" panose="020F0302020204030204" pitchFamily="34" charset="0"/>
                <a:ea typeface="等线" panose="02010600030101010101" pitchFamily="2" charset="-122"/>
              </a:rPr>
              <a:t>Bring in observers and participants into the session.</a:t>
            </a:r>
          </a:p>
          <a:p>
            <a:pPr marL="342900" indent="-342900">
              <a:buFont typeface="+mj-lt"/>
              <a:buAutoNum type="arabicPeriod"/>
            </a:pPr>
            <a:r>
              <a:rPr lang="en-US" sz="1800">
                <a:effectLst/>
                <a:latin typeface="Calibri Light" panose="020F0302020204030204" pitchFamily="34" charset="0"/>
                <a:ea typeface="等线" panose="02010600030101010101" pitchFamily="2" charset="-122"/>
              </a:rPr>
              <a:t>Introduce the session.(welcome&amp;thanks, Confirm name pronunciation, collect consent ,begin)</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zh-CN" altLang="en-US" dirty="0"/>
          </a:p>
        </p:txBody>
      </p:sp>
    </p:spTree>
    <p:extLst>
      <p:ext uri="{BB962C8B-B14F-4D97-AF65-F5344CB8AC3E}">
        <p14:creationId xmlns:p14="http://schemas.microsoft.com/office/powerpoint/2010/main" val="3147107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F3D5F-2059-46CA-BE75-CC22EAD81831}"/>
              </a:ext>
            </a:extLst>
          </p:cNvPr>
          <p:cNvSpPr>
            <a:spLocks noGrp="1"/>
          </p:cNvSpPr>
          <p:nvPr>
            <p:ph type="title"/>
          </p:nvPr>
        </p:nvSpPr>
        <p:spPr/>
        <p:txBody>
          <a:bodyPr/>
          <a:lstStyle/>
          <a:p>
            <a:r>
              <a:rPr lang="en-US" altLang="zh-CN" dirty="0"/>
              <a:t>Introduction</a:t>
            </a:r>
            <a:endParaRPr lang="zh-CN" altLang="en-US" dirty="0"/>
          </a:p>
        </p:txBody>
      </p:sp>
      <p:sp>
        <p:nvSpPr>
          <p:cNvPr id="3" name="Content Placeholder 2">
            <a:extLst>
              <a:ext uri="{FF2B5EF4-FFF2-40B4-BE49-F238E27FC236}">
                <a16:creationId xmlns:a16="http://schemas.microsoft.com/office/drawing/2014/main" id="{32491E7E-BA61-45D2-A4F4-E420A98D98EE}"/>
              </a:ext>
            </a:extLst>
          </p:cNvPr>
          <p:cNvSpPr>
            <a:spLocks noGrp="1"/>
          </p:cNvSpPr>
          <p:nvPr>
            <p:ph idx="1"/>
          </p:nvPr>
        </p:nvSpPr>
        <p:spPr/>
        <p:txBody>
          <a:bodyPr>
            <a:normAutofit/>
          </a:bodyPr>
          <a:lstStyle/>
          <a:p>
            <a:pPr marL="0" indent="0">
              <a:buNone/>
            </a:pPr>
            <a:endParaRPr lang="en-US" altLang="zh-CN" dirty="0"/>
          </a:p>
          <a:p>
            <a:pPr marL="0" indent="0">
              <a:buNone/>
            </a:pPr>
            <a:r>
              <a:rPr lang="en-US" altLang="zh-CN" dirty="0"/>
              <a:t>Many UX teams rely on remote usability testing to efficiently get design feedback from users. There are two types of remote user testing:</a:t>
            </a:r>
          </a:p>
          <a:p>
            <a:endParaRPr lang="en-US" altLang="zh-CN" dirty="0"/>
          </a:p>
          <a:p>
            <a:r>
              <a:rPr lang="en-US" altLang="zh-CN" dirty="0"/>
              <a:t>Moderated remote testing involves a researcher meeting with a participant via remote screen-sharing software, which allows the researcher to provide instructions, observe the user’s interaction with the design in real time, and ask </a:t>
            </a:r>
            <a:r>
              <a:rPr lang="en-US" altLang="zh-CN" dirty="0" err="1"/>
              <a:t>followup</a:t>
            </a:r>
            <a:r>
              <a:rPr lang="en-US" altLang="zh-CN" dirty="0"/>
              <a:t> questions specific to that participant’s session.</a:t>
            </a:r>
          </a:p>
          <a:p>
            <a:r>
              <a:rPr lang="en-US" altLang="zh-CN" dirty="0"/>
              <a:t>Unmoderated remote testing does not require a researcher to attend each test session; instead, a software application provides instructions to users, records their actions, and may ask them predetermined </a:t>
            </a:r>
            <a:r>
              <a:rPr lang="en-US" altLang="zh-CN" dirty="0" err="1"/>
              <a:t>followup</a:t>
            </a:r>
            <a:r>
              <a:rPr lang="en-US" altLang="zh-CN" dirty="0"/>
              <a:t> questions.</a:t>
            </a:r>
            <a:endParaRPr lang="zh-CN" altLang="en-US" dirty="0"/>
          </a:p>
        </p:txBody>
      </p:sp>
    </p:spTree>
    <p:extLst>
      <p:ext uri="{BB962C8B-B14F-4D97-AF65-F5344CB8AC3E}">
        <p14:creationId xmlns:p14="http://schemas.microsoft.com/office/powerpoint/2010/main" val="1395861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lstStyle/>
          <a:p>
            <a:r>
              <a:rPr lang="en-US" sz="4000" b="1">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Running a remote moderated usability test</a:t>
            </a:r>
            <a:br>
              <a:rPr lang="en-US" sz="1800">
                <a:effectLst/>
                <a:latin typeface="Calibri" panose="020F0502020204030204" pitchFamily="34" charset="0"/>
                <a:ea typeface="等线" panose="02010600030101010101" pitchFamily="2" charset="-122"/>
                <a:cs typeface="Times New Roman" panose="02020603050405020304" pitchFamily="18" charset="0"/>
              </a:rPr>
            </a:b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marL="0" marR="0" indent="0">
              <a:lnSpc>
                <a:spcPct val="107000"/>
              </a:lnSpc>
              <a:spcBef>
                <a:spcPts val="0"/>
              </a:spcBef>
              <a:spcAft>
                <a:spcPts val="800"/>
              </a:spcAft>
              <a:buNone/>
            </a:pPr>
            <a:r>
              <a:rPr lang="en-US" altLang="zh-CN"/>
              <a:t>Step2 </a:t>
            </a:r>
            <a:r>
              <a:rPr lang="en-US" altLang="zh-CN">
                <a:sym typeface="Wingdings" panose="05000000000000000000" pitchFamily="2" charset="2"/>
              </a:rPr>
              <a:t>:</a:t>
            </a: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Ask interview questiones:</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marR="0">
              <a:lnSpc>
                <a:spcPct val="107000"/>
              </a:lnSpc>
              <a:spcBef>
                <a:spcPts val="0"/>
              </a:spcBef>
              <a:spcAft>
                <a:spcPts val="800"/>
              </a:spcAft>
            </a:pP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Before the participants share their screen, you may pause before beginning the session and ask the participant a few interview questions that are relevant to the test. You may ask if the participant has ever used this app before or you might ask behavior questions. Things like what kinds of things do you normally shop for online. These questions will give you context about the participants experiences and preferences but it will also make the participant a bit more comfortable talking to you. </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zh-CN" altLang="en-US" dirty="0"/>
          </a:p>
        </p:txBody>
      </p:sp>
    </p:spTree>
    <p:extLst>
      <p:ext uri="{BB962C8B-B14F-4D97-AF65-F5344CB8AC3E}">
        <p14:creationId xmlns:p14="http://schemas.microsoft.com/office/powerpoint/2010/main" val="16013295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lstStyle/>
          <a:p>
            <a:r>
              <a:rPr lang="en-US" sz="4000" b="1">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Running a remote moderated usability test</a:t>
            </a:r>
            <a:br>
              <a:rPr lang="en-US" sz="1800">
                <a:effectLst/>
                <a:latin typeface="Calibri" panose="020F0502020204030204" pitchFamily="34" charset="0"/>
                <a:ea typeface="等线" panose="02010600030101010101" pitchFamily="2" charset="-122"/>
                <a:cs typeface="Times New Roman" panose="02020603050405020304" pitchFamily="18" charset="0"/>
              </a:rPr>
            </a:b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marL="0" marR="0" indent="0">
              <a:lnSpc>
                <a:spcPct val="107000"/>
              </a:lnSpc>
              <a:spcBef>
                <a:spcPts val="0"/>
              </a:spcBef>
              <a:spcAft>
                <a:spcPts val="800"/>
              </a:spcAft>
              <a:buNone/>
            </a:pPr>
            <a:r>
              <a:rPr lang="en-US" altLang="zh-CN"/>
              <a:t>Step3 :</a:t>
            </a: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Start the session</a:t>
            </a:r>
          </a:p>
          <a:p>
            <a:pPr marL="0" marR="0" indent="0">
              <a:lnSpc>
                <a:spcPct val="107000"/>
              </a:lnSpc>
              <a:spcBef>
                <a:spcPts val="0"/>
              </a:spcBef>
              <a:spcAft>
                <a:spcPts val="800"/>
              </a:spcAft>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marR="0" indent="0">
              <a:lnSpc>
                <a:spcPct val="107000"/>
              </a:lnSpc>
              <a:spcBef>
                <a:spcPts val="0"/>
              </a:spcBef>
              <a:spcAft>
                <a:spcPts val="800"/>
              </a:spcAft>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514350" indent="-514350">
              <a:buFont typeface="+mj-lt"/>
              <a:buAutoNum type="arabicPeriod"/>
            </a:pPr>
            <a:r>
              <a:rPr lang="en-US" altLang="zh-CN" sz="2400"/>
              <a:t>Administer tasks</a:t>
            </a:r>
          </a:p>
          <a:p>
            <a:pPr marL="514350" indent="-514350">
              <a:buFont typeface="+mj-lt"/>
              <a:buAutoNum type="arabicPeriod"/>
            </a:pPr>
            <a:r>
              <a:rPr lang="en-US" altLang="zh-CN"/>
              <a:t>Reassure the participant</a:t>
            </a:r>
            <a:endParaRPr lang="zh-CN" altLang="en-US" dirty="0"/>
          </a:p>
        </p:txBody>
      </p:sp>
    </p:spTree>
    <p:extLst>
      <p:ext uri="{BB962C8B-B14F-4D97-AF65-F5344CB8AC3E}">
        <p14:creationId xmlns:p14="http://schemas.microsoft.com/office/powerpoint/2010/main" val="19001958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lstStyle/>
          <a:p>
            <a:r>
              <a:rPr lang="en-US" sz="4000" b="1">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Running a remote moderated usability test</a:t>
            </a:r>
            <a:br>
              <a:rPr lang="en-US" sz="1800">
                <a:effectLst/>
                <a:latin typeface="Calibri" panose="020F0502020204030204" pitchFamily="34" charset="0"/>
                <a:ea typeface="等线" panose="02010600030101010101" pitchFamily="2" charset="-122"/>
                <a:cs typeface="Times New Roman" panose="02020603050405020304" pitchFamily="18" charset="0"/>
              </a:rPr>
            </a:b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marL="0" marR="0" indent="0">
              <a:lnSpc>
                <a:spcPct val="107000"/>
              </a:lnSpc>
              <a:spcBef>
                <a:spcPts val="0"/>
              </a:spcBef>
              <a:spcAft>
                <a:spcPts val="800"/>
              </a:spcAft>
              <a:buNone/>
            </a:pPr>
            <a:r>
              <a:rPr lang="en-US" altLang="zh-CN"/>
              <a:t>Step4 :</a:t>
            </a: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Close the session:</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514350" indent="-514350">
              <a:buFont typeface="+mj-lt"/>
              <a:buAutoNum type="arabicPeriod"/>
            </a:pPr>
            <a:r>
              <a:rPr lang="en-US" altLang="zh-CN"/>
              <a:t>Final questions</a:t>
            </a:r>
          </a:p>
          <a:p>
            <a:pPr marL="514350" indent="-514350">
              <a:buFont typeface="+mj-lt"/>
              <a:buAutoNum type="arabicPeriod"/>
            </a:pPr>
            <a:r>
              <a:rPr lang="en-US" altLang="zh-CN"/>
              <a:t>Thank participants</a:t>
            </a:r>
          </a:p>
          <a:p>
            <a:pPr marL="514350" indent="-514350">
              <a:buFont typeface="+mj-lt"/>
              <a:buAutoNum type="arabicPeriod"/>
            </a:pPr>
            <a:r>
              <a:rPr lang="en-US" altLang="zh-CN"/>
              <a:t>Thank-you gift</a:t>
            </a:r>
          </a:p>
          <a:p>
            <a:pPr marL="514350" indent="-514350">
              <a:buFont typeface="+mj-lt"/>
              <a:buAutoNum type="arabicPeriod"/>
            </a:pPr>
            <a:r>
              <a:rPr lang="en-US" altLang="zh-CN"/>
              <a:t>dismiss</a:t>
            </a:r>
            <a:endParaRPr lang="zh-CN" altLang="en-US" dirty="0"/>
          </a:p>
        </p:txBody>
      </p:sp>
    </p:spTree>
    <p:extLst>
      <p:ext uri="{BB962C8B-B14F-4D97-AF65-F5344CB8AC3E}">
        <p14:creationId xmlns:p14="http://schemas.microsoft.com/office/powerpoint/2010/main" val="15224759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lstStyle/>
          <a:p>
            <a:r>
              <a:rPr lang="en-US" sz="4000" b="1">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Running a remote moderated usability test</a:t>
            </a:r>
            <a:br>
              <a:rPr lang="en-US" sz="1800">
                <a:effectLst/>
                <a:latin typeface="Calibri" panose="020F0502020204030204" pitchFamily="34" charset="0"/>
                <a:ea typeface="等线" panose="02010600030101010101" pitchFamily="2" charset="-122"/>
                <a:cs typeface="Times New Roman" panose="02020603050405020304" pitchFamily="18" charset="0"/>
              </a:rPr>
            </a:b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marL="0" marR="0" indent="0">
              <a:lnSpc>
                <a:spcPct val="107000"/>
              </a:lnSpc>
              <a:spcBef>
                <a:spcPts val="0"/>
              </a:spcBef>
              <a:spcAft>
                <a:spcPts val="800"/>
              </a:spcAft>
              <a:buNone/>
            </a:pPr>
            <a:r>
              <a:rPr lang="en-US" altLang="zh-CN"/>
              <a:t>Step5 :</a:t>
            </a:r>
            <a:r>
              <a:rPr lang="en-US" sz="1800">
                <a:solidFill>
                  <a:srgbClr val="000000"/>
                </a:solidFill>
                <a:effectLst/>
                <a:latin typeface="Calibri Light" panose="020F0302020204030204" pitchFamily="34" charset="0"/>
                <a:ea typeface="等线" panose="02010600030101010101" pitchFamily="2" charset="-122"/>
                <a:cs typeface="Times New Roman" panose="02020603050405020304" pitchFamily="18" charset="0"/>
              </a:rPr>
              <a:t>Discussion&amp; reflection</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0" indent="0">
              <a:buNone/>
            </a:pPr>
            <a:endParaRPr lang="en-US" sz="1800">
              <a:solidFill>
                <a:srgbClr val="000000"/>
              </a:solidFill>
              <a:latin typeface="Calibri Light" panose="020F0302020204030204" pitchFamily="34" charset="0"/>
              <a:ea typeface="等线" panose="02010600030101010101" pitchFamily="2" charset="-122"/>
              <a:cs typeface="Times New Roman" panose="02020603050405020304" pitchFamily="18" charset="0"/>
            </a:endParaRPr>
          </a:p>
          <a:p>
            <a:pPr marL="0" indent="0" algn="l" fontAlgn="base">
              <a:buNone/>
            </a:pPr>
            <a:r>
              <a:rPr lang="en-US" sz="2400" b="0" i="0">
                <a:solidFill>
                  <a:srgbClr val="333333"/>
                </a:solidFill>
                <a:effectLst/>
                <a:latin typeface="inherit"/>
              </a:rPr>
              <a:t>Test and analyze as planned.</a:t>
            </a:r>
            <a:r>
              <a:rPr lang="en-US" sz="2400" b="0" i="0">
                <a:solidFill>
                  <a:srgbClr val="333333"/>
                </a:solidFill>
                <a:effectLst/>
                <a:latin typeface="Helvetica" panose="020B0604020202020204" pitchFamily="34" charset="0"/>
              </a:rPr>
              <a:t> Depending on the technology or methodology used, you may also be able to analyze such metrics as task-completion rate, time on task, time on page, clickstream paths, and satisfaction ratings or opinion rankings</a:t>
            </a:r>
            <a:r>
              <a:rPr lang="en-US" sz="2400" b="1" i="0">
                <a:solidFill>
                  <a:srgbClr val="333333"/>
                </a:solidFill>
                <a:effectLst/>
                <a:latin typeface="Helvetica" panose="020B0604020202020204" pitchFamily="34" charset="0"/>
              </a:rPr>
              <a:t>.</a:t>
            </a:r>
            <a:endParaRPr lang="en-US" sz="2400" b="0" i="0">
              <a:solidFill>
                <a:srgbClr val="333333"/>
              </a:solidFill>
              <a:effectLst/>
              <a:latin typeface="inherit"/>
            </a:endParaRPr>
          </a:p>
          <a:p>
            <a:pPr marL="0" indent="0">
              <a:buNone/>
            </a:pPr>
            <a:endParaRPr lang="zh-CN" altLang="en-US" dirty="0"/>
          </a:p>
        </p:txBody>
      </p:sp>
    </p:spTree>
    <p:extLst>
      <p:ext uri="{BB962C8B-B14F-4D97-AF65-F5344CB8AC3E}">
        <p14:creationId xmlns:p14="http://schemas.microsoft.com/office/powerpoint/2010/main" val="15009164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0D49A-40E7-4A30-A48B-ECC9EDAE54E7}"/>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Summary</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695F0826-168A-4123-94EB-B3DB18E179BB}"/>
              </a:ext>
            </a:extLst>
          </p:cNvPr>
          <p:cNvSpPr>
            <a:spLocks noGrp="1"/>
          </p:cNvSpPr>
          <p:nvPr>
            <p:ph idx="1"/>
          </p:nvPr>
        </p:nvSpPr>
        <p:spPr/>
        <p:txBody>
          <a:bodyPr>
            <a:normAutofit fontScale="92500"/>
          </a:bodyPr>
          <a:lstStyle/>
          <a:p>
            <a:endParaRPr lang="en-US" altLang="zh-CN" dirty="0"/>
          </a:p>
          <a:p>
            <a:pPr marL="0" marR="0" indent="0">
              <a:lnSpc>
                <a:spcPct val="107000"/>
              </a:lnSpc>
              <a:spcBef>
                <a:spcPts val="0"/>
              </a:spcBef>
              <a:spcAft>
                <a:spcPts val="800"/>
              </a:spcAft>
              <a:buNone/>
            </a:pPr>
            <a:r>
              <a:rPr lang="en-US" sz="2400" spc="55">
                <a:solidFill>
                  <a:srgbClr val="000000"/>
                </a:solidFill>
                <a:effectLst/>
                <a:latin typeface="Arial Black" panose="020B0A04020102020204" pitchFamily="34" charset="0"/>
                <a:ea typeface="Times New Roman" panose="02020603050405020304" pitchFamily="18" charset="0"/>
                <a:cs typeface="Times New Roman" panose="02020603050405020304" pitchFamily="18" charset="0"/>
              </a:rPr>
              <a:t>Remote, moderated usability testing is a hybrid of in-person and remote, unmoderated usability testing. It’s an easy (and cost-effective) way to gather insight directly from the product’s intended users without breaking the bank.</a:t>
            </a:r>
            <a:endParaRPr lang="en-US" sz="2400">
              <a:effectLst/>
              <a:latin typeface="Arial Black" panose="020B0A04020102020204" pitchFamily="34" charset="0"/>
              <a:ea typeface="等线" panose="02010600030101010101" pitchFamily="2" charset="-122"/>
              <a:cs typeface="Times New Roman" panose="02020603050405020304" pitchFamily="18" charset="0"/>
            </a:endParaRPr>
          </a:p>
          <a:p>
            <a:pPr marL="0" marR="0" indent="0">
              <a:lnSpc>
                <a:spcPct val="107000"/>
              </a:lnSpc>
              <a:spcBef>
                <a:spcPts val="0"/>
              </a:spcBef>
              <a:spcAft>
                <a:spcPts val="800"/>
              </a:spcAft>
              <a:buNone/>
            </a:pP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Let’s quickly recap the main steps you need to follow in conducting remote, moderated usability testing:</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Select a collaboration tool (with screen sharing and chat functionality) to conduct the usability tests.</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Develop a plan to administer task scenarios and instructions to test participants.</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spc="55">
                <a:solidFill>
                  <a:srgbClr val="000000"/>
                </a:solidFill>
                <a:effectLst/>
                <a:latin typeface="Calibri Light" panose="020F0302020204030204" pitchFamily="34" charset="0"/>
                <a:ea typeface="Times New Roman" panose="02020603050405020304" pitchFamily="18" charset="0"/>
                <a:cs typeface="Times New Roman" panose="02020603050405020304" pitchFamily="18" charset="0"/>
              </a:rPr>
              <a:t>On the day of the test, remember to take some time introducing yourself and asking for the participant’s consent to record their test session.</a:t>
            </a:r>
            <a:endParaRPr lang="en-US" sz="1800">
              <a:effectLst/>
              <a:latin typeface="Calibri" panose="020F0502020204030204" pitchFamily="34" charset="0"/>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2376677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76999-3A96-754A-98B9-86AC347DF70B}"/>
              </a:ext>
            </a:extLst>
          </p:cNvPr>
          <p:cNvSpPr>
            <a:spLocks noGrp="1"/>
          </p:cNvSpPr>
          <p:nvPr>
            <p:ph type="ctrTitle"/>
          </p:nvPr>
        </p:nvSpPr>
        <p:spPr/>
        <p:txBody>
          <a:bodyPr/>
          <a:lstStyle/>
          <a:p>
            <a:r>
              <a:rPr lang="en-US" altLang="zh-CN" dirty="0"/>
              <a:t>Diary/Camera</a:t>
            </a:r>
            <a:r>
              <a:rPr lang="zh-CN" altLang="en-US" dirty="0"/>
              <a:t> </a:t>
            </a:r>
            <a:r>
              <a:rPr lang="en-US" altLang="zh-CN" dirty="0"/>
              <a:t>Studies</a:t>
            </a:r>
            <a:br>
              <a:rPr lang="en-US" altLang="zh-CN" dirty="0"/>
            </a:br>
            <a:endParaRPr lang="en-US" dirty="0"/>
          </a:p>
        </p:txBody>
      </p:sp>
      <p:sp>
        <p:nvSpPr>
          <p:cNvPr id="3" name="Subtitle 2">
            <a:extLst>
              <a:ext uri="{FF2B5EF4-FFF2-40B4-BE49-F238E27FC236}">
                <a16:creationId xmlns:a16="http://schemas.microsoft.com/office/drawing/2014/main" id="{71261DD1-ECA8-DE47-A983-48F2FF27451A}"/>
              </a:ext>
            </a:extLst>
          </p:cNvPr>
          <p:cNvSpPr>
            <a:spLocks noGrp="1"/>
          </p:cNvSpPr>
          <p:nvPr>
            <p:ph type="subTitle" idx="1"/>
          </p:nvPr>
        </p:nvSpPr>
        <p:spPr/>
        <p:txBody>
          <a:bodyPr>
            <a:normAutofit fontScale="92500" lnSpcReduction="20000"/>
          </a:bodyPr>
          <a:lstStyle/>
          <a:p>
            <a:r>
              <a:rPr lang="en-US" altLang="zh-CN" dirty="0"/>
              <a:t>001533496</a:t>
            </a:r>
          </a:p>
          <a:p>
            <a:r>
              <a:rPr lang="en-US" altLang="zh-CN" dirty="0"/>
              <a:t>Zechen</a:t>
            </a:r>
            <a:r>
              <a:rPr lang="zh-CN" altLang="en-US" dirty="0"/>
              <a:t> </a:t>
            </a:r>
            <a:r>
              <a:rPr lang="en-US" altLang="zh-CN" dirty="0"/>
              <a:t>Song</a:t>
            </a:r>
            <a:endParaRPr lang="en-US" dirty="0"/>
          </a:p>
        </p:txBody>
      </p:sp>
    </p:spTree>
    <p:extLst>
      <p:ext uri="{BB962C8B-B14F-4D97-AF65-F5344CB8AC3E}">
        <p14:creationId xmlns:p14="http://schemas.microsoft.com/office/powerpoint/2010/main" val="10937606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A84CC-C6DA-064A-9938-6108833FCFFD}"/>
              </a:ext>
            </a:extLst>
          </p:cNvPr>
          <p:cNvSpPr>
            <a:spLocks noGrp="1"/>
          </p:cNvSpPr>
          <p:nvPr>
            <p:ph type="title"/>
          </p:nvPr>
        </p:nvSpPr>
        <p:spPr/>
        <p:txBody>
          <a:bodyPr/>
          <a:lstStyle/>
          <a:p>
            <a:r>
              <a:rPr lang="en-US" altLang="zh-CN" dirty="0"/>
              <a:t>Introduction</a:t>
            </a:r>
            <a:endParaRPr lang="en-US" dirty="0"/>
          </a:p>
        </p:txBody>
      </p:sp>
      <p:sp>
        <p:nvSpPr>
          <p:cNvPr id="3" name="Content Placeholder 2">
            <a:extLst>
              <a:ext uri="{FF2B5EF4-FFF2-40B4-BE49-F238E27FC236}">
                <a16:creationId xmlns:a16="http://schemas.microsoft.com/office/drawing/2014/main" id="{82261CDC-289F-C34A-8ABE-25814CF3A364}"/>
              </a:ext>
            </a:extLst>
          </p:cNvPr>
          <p:cNvSpPr>
            <a:spLocks noGrp="1"/>
          </p:cNvSpPr>
          <p:nvPr>
            <p:ph idx="1"/>
          </p:nvPr>
        </p:nvSpPr>
        <p:spPr/>
        <p:txBody>
          <a:bodyPr>
            <a:normAutofit/>
          </a:bodyPr>
          <a:lstStyle/>
          <a:p>
            <a:endParaRPr lang="en-US" altLang="zh-CN" dirty="0"/>
          </a:p>
          <a:p>
            <a:r>
              <a:rPr lang="en-US" altLang="zh-CN" dirty="0"/>
              <a:t>A</a:t>
            </a:r>
            <a:r>
              <a:rPr lang="zh-CN" altLang="en-US" dirty="0"/>
              <a:t> </a:t>
            </a:r>
            <a:r>
              <a:rPr lang="en-US" altLang="zh-CN" dirty="0"/>
              <a:t>diary</a:t>
            </a:r>
            <a:r>
              <a:rPr lang="zh-CN" altLang="en-US" dirty="0"/>
              <a:t> </a:t>
            </a:r>
            <a:r>
              <a:rPr lang="en-US" altLang="zh-CN" dirty="0"/>
              <a:t>study</a:t>
            </a:r>
            <a:r>
              <a:rPr lang="zh-CN" altLang="en-US" dirty="0"/>
              <a:t> </a:t>
            </a:r>
            <a:r>
              <a:rPr lang="en-US" altLang="zh-CN" dirty="0"/>
              <a:t>is</a:t>
            </a:r>
            <a:r>
              <a:rPr lang="zh-CN" altLang="en-US" dirty="0"/>
              <a:t> </a:t>
            </a:r>
            <a:r>
              <a:rPr lang="en-US" altLang="zh-CN" dirty="0"/>
              <a:t>a</a:t>
            </a:r>
            <a:r>
              <a:rPr lang="zh-CN" altLang="en-US" dirty="0"/>
              <a:t> </a:t>
            </a:r>
            <a:r>
              <a:rPr lang="en-US" altLang="zh-CN" dirty="0"/>
              <a:t>contextual,</a:t>
            </a:r>
            <a:r>
              <a:rPr lang="zh-CN" altLang="en-US" dirty="0"/>
              <a:t> </a:t>
            </a:r>
            <a:r>
              <a:rPr lang="en-US" altLang="zh-CN" dirty="0"/>
              <a:t>qualitative,</a:t>
            </a:r>
            <a:r>
              <a:rPr lang="zh-CN" altLang="en-US" dirty="0"/>
              <a:t> </a:t>
            </a:r>
            <a:r>
              <a:rPr lang="en-US" altLang="zh-CN" dirty="0"/>
              <a:t>longitudinal</a:t>
            </a:r>
            <a:r>
              <a:rPr lang="zh-CN" altLang="en-US" dirty="0"/>
              <a:t> </a:t>
            </a:r>
            <a:r>
              <a:rPr lang="en-US" altLang="zh-CN" dirty="0"/>
              <a:t>research</a:t>
            </a:r>
            <a:r>
              <a:rPr lang="zh-CN" altLang="en-US" dirty="0"/>
              <a:t> </a:t>
            </a:r>
            <a:r>
              <a:rPr lang="en-US" altLang="zh-CN" dirty="0"/>
              <a:t>methodology</a:t>
            </a:r>
            <a:r>
              <a:rPr lang="zh-CN" altLang="en-US" dirty="0"/>
              <a:t> </a:t>
            </a:r>
            <a:r>
              <a:rPr lang="en-US" altLang="zh-CN" dirty="0"/>
              <a:t>used</a:t>
            </a:r>
            <a:r>
              <a:rPr lang="zh-CN" altLang="en-US" dirty="0"/>
              <a:t> </a:t>
            </a:r>
            <a:r>
              <a:rPr lang="en-US" altLang="zh-CN" dirty="0"/>
              <a:t>to</a:t>
            </a:r>
            <a:r>
              <a:rPr lang="zh-CN" altLang="en-US" dirty="0"/>
              <a:t> </a:t>
            </a:r>
            <a:r>
              <a:rPr lang="en-US" altLang="zh-CN" dirty="0"/>
              <a:t>capture</a:t>
            </a:r>
            <a:r>
              <a:rPr lang="zh-CN" altLang="en-US" dirty="0"/>
              <a:t> </a:t>
            </a:r>
            <a:r>
              <a:rPr lang="en-US" altLang="zh-CN" dirty="0"/>
              <a:t>user</a:t>
            </a:r>
            <a:r>
              <a:rPr lang="zh-CN" altLang="en-US" dirty="0"/>
              <a:t> </a:t>
            </a:r>
            <a:r>
              <a:rPr lang="en-US" altLang="zh-CN" dirty="0"/>
              <a:t>behaviors,</a:t>
            </a:r>
            <a:r>
              <a:rPr lang="zh-CN" altLang="en-US" dirty="0"/>
              <a:t> </a:t>
            </a:r>
            <a:r>
              <a:rPr lang="en-US" altLang="zh-CN" dirty="0"/>
              <a:t>activities,</a:t>
            </a:r>
            <a:r>
              <a:rPr lang="zh-CN" altLang="en-US" dirty="0"/>
              <a:t> </a:t>
            </a:r>
            <a:r>
              <a:rPr lang="en-US" altLang="zh-CN" dirty="0"/>
              <a:t>and</a:t>
            </a:r>
            <a:r>
              <a:rPr lang="zh-CN" altLang="en-US" dirty="0"/>
              <a:t> </a:t>
            </a:r>
            <a:r>
              <a:rPr lang="en-US" altLang="zh-CN" dirty="0"/>
              <a:t>experiences.</a:t>
            </a:r>
          </a:p>
          <a:p>
            <a:r>
              <a:rPr lang="en-US" dirty="0"/>
              <a:t>Diary studies take place over time and offer insight into people’s day-to-day lives. They’re researcher prompted and user generated—meaning your participants follow your instructions and show you their experience in their own words.</a:t>
            </a:r>
          </a:p>
          <a:p>
            <a:endParaRPr lang="en-US" sz="2400" dirty="0"/>
          </a:p>
        </p:txBody>
      </p:sp>
    </p:spTree>
    <p:extLst>
      <p:ext uri="{BB962C8B-B14F-4D97-AF65-F5344CB8AC3E}">
        <p14:creationId xmlns:p14="http://schemas.microsoft.com/office/powerpoint/2010/main" val="3556905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7596A-9919-8D43-9BBB-6EAD35D1AB9F}"/>
              </a:ext>
            </a:extLst>
          </p:cNvPr>
          <p:cNvSpPr>
            <a:spLocks noGrp="1"/>
          </p:cNvSpPr>
          <p:nvPr>
            <p:ph type="title"/>
          </p:nvPr>
        </p:nvSpPr>
        <p:spPr/>
        <p:txBody>
          <a:bodyPr>
            <a:normAutofit fontScale="90000"/>
          </a:bodyPr>
          <a:lstStyle/>
          <a:p>
            <a:r>
              <a:rPr lang="en-US" altLang="zh-CN" dirty="0"/>
              <a:t>When</a:t>
            </a:r>
            <a:r>
              <a:rPr lang="zh-CN" altLang="en-US" dirty="0"/>
              <a:t> </a:t>
            </a:r>
            <a:r>
              <a:rPr lang="en-US" altLang="zh-CN" dirty="0"/>
              <a:t>might</a:t>
            </a:r>
            <a:r>
              <a:rPr lang="zh-CN" altLang="en-US" dirty="0"/>
              <a:t> </a:t>
            </a:r>
            <a:r>
              <a:rPr lang="en-US" altLang="zh-CN" dirty="0"/>
              <a:t>a</a:t>
            </a:r>
            <a:r>
              <a:rPr lang="zh-CN" altLang="en-US" dirty="0"/>
              <a:t> </a:t>
            </a:r>
            <a:r>
              <a:rPr lang="en-US" altLang="zh-CN" dirty="0"/>
              <a:t>diary</a:t>
            </a:r>
            <a:r>
              <a:rPr lang="zh-CN" altLang="en-US" dirty="0"/>
              <a:t> </a:t>
            </a:r>
            <a:r>
              <a:rPr lang="en-US" altLang="zh-CN" dirty="0"/>
              <a:t>study</a:t>
            </a:r>
            <a:r>
              <a:rPr lang="zh-CN" altLang="en-US" dirty="0"/>
              <a:t> </a:t>
            </a:r>
            <a:r>
              <a:rPr lang="en-US" altLang="zh-CN" dirty="0"/>
              <a:t>be</a:t>
            </a:r>
            <a:r>
              <a:rPr lang="zh-CN" altLang="en-US" dirty="0"/>
              <a:t> </a:t>
            </a:r>
            <a:r>
              <a:rPr lang="en-US" altLang="zh-CN" dirty="0"/>
              <a:t>a</a:t>
            </a:r>
            <a:r>
              <a:rPr lang="zh-CN" altLang="en-US" dirty="0"/>
              <a:t> </a:t>
            </a:r>
            <a:r>
              <a:rPr lang="en-US" altLang="zh-CN" dirty="0"/>
              <a:t>good</a:t>
            </a:r>
            <a:r>
              <a:rPr lang="zh-CN" altLang="en-US" dirty="0"/>
              <a:t> </a:t>
            </a:r>
            <a:r>
              <a:rPr lang="en-US" altLang="zh-CN" dirty="0"/>
              <a:t>fit?</a:t>
            </a:r>
            <a:endParaRPr lang="en-US" dirty="0"/>
          </a:p>
        </p:txBody>
      </p:sp>
      <p:sp>
        <p:nvSpPr>
          <p:cNvPr id="3" name="Content Placeholder 2">
            <a:extLst>
              <a:ext uri="{FF2B5EF4-FFF2-40B4-BE49-F238E27FC236}">
                <a16:creationId xmlns:a16="http://schemas.microsoft.com/office/drawing/2014/main" id="{761D922B-85B8-FB4F-BCA9-29859B75C7A0}"/>
              </a:ext>
            </a:extLst>
          </p:cNvPr>
          <p:cNvSpPr>
            <a:spLocks noGrp="1"/>
          </p:cNvSpPr>
          <p:nvPr>
            <p:ph idx="1"/>
          </p:nvPr>
        </p:nvSpPr>
        <p:spPr/>
        <p:txBody>
          <a:bodyPr>
            <a:normAutofit/>
          </a:bodyPr>
          <a:lstStyle/>
          <a:p>
            <a:r>
              <a:rPr lang="en-US" dirty="0">
                <a:cs typeface="Arial" panose="020B0604020202020204" pitchFamily="34" charset="0"/>
              </a:rPr>
              <a:t>curious about micro-moments and interactions that affect “big decision making.”</a:t>
            </a:r>
          </a:p>
          <a:p>
            <a:r>
              <a:rPr lang="en-US" dirty="0">
                <a:cs typeface="Arial" panose="020B0604020202020204" pitchFamily="34" charset="0"/>
              </a:rPr>
              <a:t>see a diversity of experiences and learn how behaviors or perceptions change.</a:t>
            </a:r>
          </a:p>
          <a:p>
            <a:r>
              <a:rPr lang="en-US" altLang="zh-CN" dirty="0">
                <a:cs typeface="Arial" panose="020B0604020202020204" pitchFamily="34" charset="0"/>
              </a:rPr>
              <a:t>worry</a:t>
            </a:r>
            <a:r>
              <a:rPr lang="zh-CN" altLang="en-US" dirty="0">
                <a:cs typeface="Arial" panose="020B0604020202020204" pitchFamily="34" charset="0"/>
              </a:rPr>
              <a:t> </a:t>
            </a:r>
            <a:r>
              <a:rPr lang="en-US" altLang="zh-CN" dirty="0">
                <a:cs typeface="Arial" panose="020B0604020202020204" pitchFamily="34" charset="0"/>
              </a:rPr>
              <a:t>direct</a:t>
            </a:r>
            <a:r>
              <a:rPr lang="zh-CN" altLang="en-US" dirty="0">
                <a:cs typeface="Arial" panose="020B0604020202020204" pitchFamily="34" charset="0"/>
              </a:rPr>
              <a:t> </a:t>
            </a:r>
            <a:r>
              <a:rPr lang="en-US" altLang="zh-CN" dirty="0">
                <a:cs typeface="Arial" panose="020B0604020202020204" pitchFamily="34" charset="0"/>
              </a:rPr>
              <a:t>observers</a:t>
            </a:r>
            <a:r>
              <a:rPr lang="zh-CN" altLang="en-US" dirty="0">
                <a:cs typeface="Arial" panose="020B0604020202020204" pitchFamily="34" charset="0"/>
              </a:rPr>
              <a:t> </a:t>
            </a:r>
            <a:r>
              <a:rPr lang="en-US" altLang="zh-CN" dirty="0">
                <a:cs typeface="Arial" panose="020B0604020202020204" pitchFamily="34" charset="0"/>
              </a:rPr>
              <a:t>would</a:t>
            </a:r>
            <a:r>
              <a:rPr lang="zh-CN" altLang="en-US" dirty="0">
                <a:cs typeface="Arial" panose="020B0604020202020204" pitchFamily="34" charset="0"/>
              </a:rPr>
              <a:t> </a:t>
            </a:r>
            <a:r>
              <a:rPr lang="en-US" altLang="zh-CN" dirty="0">
                <a:cs typeface="Arial" panose="020B0604020202020204" pitchFamily="34" charset="0"/>
              </a:rPr>
              <a:t>influence</a:t>
            </a:r>
            <a:r>
              <a:rPr lang="zh-CN" altLang="en-US" dirty="0">
                <a:cs typeface="Arial" panose="020B0604020202020204" pitchFamily="34" charset="0"/>
              </a:rPr>
              <a:t> </a:t>
            </a:r>
            <a:r>
              <a:rPr lang="en-US" altLang="zh-CN" dirty="0">
                <a:cs typeface="Arial" panose="020B0604020202020204" pitchFamily="34" charset="0"/>
              </a:rPr>
              <a:t>behavior.</a:t>
            </a:r>
          </a:p>
          <a:p>
            <a:r>
              <a:rPr lang="en-US" altLang="zh-CN" dirty="0">
                <a:cs typeface="Arial" panose="020B0604020202020204" pitchFamily="34" charset="0"/>
              </a:rPr>
              <a:t>want</a:t>
            </a:r>
            <a:r>
              <a:rPr lang="zh-CN" altLang="en-US" dirty="0">
                <a:cs typeface="Arial" panose="020B0604020202020204" pitchFamily="34" charset="0"/>
              </a:rPr>
              <a:t> </a:t>
            </a:r>
            <a:r>
              <a:rPr lang="en-US" altLang="zh-CN" dirty="0">
                <a:cs typeface="Arial" panose="020B0604020202020204" pitchFamily="34" charset="0"/>
              </a:rPr>
              <a:t>to</a:t>
            </a:r>
            <a:r>
              <a:rPr lang="zh-CN" altLang="en-US" dirty="0">
                <a:cs typeface="Arial" panose="020B0604020202020204" pitchFamily="34" charset="0"/>
              </a:rPr>
              <a:t> </a:t>
            </a:r>
            <a:r>
              <a:rPr lang="en-US" altLang="zh-CN" dirty="0">
                <a:cs typeface="Arial" panose="020B0604020202020204" pitchFamily="34" charset="0"/>
              </a:rPr>
              <a:t>know</a:t>
            </a:r>
            <a:r>
              <a:rPr lang="zh-CN" altLang="en-US" dirty="0">
                <a:cs typeface="Arial" panose="020B0604020202020204" pitchFamily="34" charset="0"/>
              </a:rPr>
              <a:t> </a:t>
            </a:r>
            <a:r>
              <a:rPr lang="en-US" altLang="zh-CN" dirty="0">
                <a:cs typeface="Arial" panose="020B0604020202020204" pitchFamily="34" charset="0"/>
              </a:rPr>
              <a:t>more</a:t>
            </a:r>
            <a:r>
              <a:rPr lang="zh-CN" altLang="en-US" dirty="0">
                <a:cs typeface="Arial" panose="020B0604020202020204" pitchFamily="34" charset="0"/>
              </a:rPr>
              <a:t> </a:t>
            </a:r>
            <a:r>
              <a:rPr lang="en-US" altLang="zh-CN" dirty="0">
                <a:cs typeface="Arial" panose="020B0604020202020204" pitchFamily="34" charset="0"/>
              </a:rPr>
              <a:t>about</a:t>
            </a:r>
            <a:r>
              <a:rPr lang="zh-CN" altLang="en-US" dirty="0">
                <a:cs typeface="Arial" panose="020B0604020202020204" pitchFamily="34" charset="0"/>
              </a:rPr>
              <a:t> </a:t>
            </a:r>
            <a:r>
              <a:rPr lang="en-US" altLang="zh-CN" dirty="0">
                <a:cs typeface="Arial" panose="020B0604020202020204" pitchFamily="34" charset="0"/>
              </a:rPr>
              <a:t>what</a:t>
            </a:r>
            <a:r>
              <a:rPr lang="zh-CN" altLang="en-US" dirty="0">
                <a:cs typeface="Arial" panose="020B0604020202020204" pitchFamily="34" charset="0"/>
              </a:rPr>
              <a:t> </a:t>
            </a:r>
            <a:r>
              <a:rPr lang="en-US" altLang="zh-CN" dirty="0">
                <a:cs typeface="Arial" panose="020B0604020202020204" pitchFamily="34" charset="0"/>
              </a:rPr>
              <a:t>motivates</a:t>
            </a:r>
            <a:r>
              <a:rPr lang="zh-CN" altLang="en-US" dirty="0">
                <a:cs typeface="Arial" panose="020B0604020202020204" pitchFamily="34" charset="0"/>
              </a:rPr>
              <a:t> </a:t>
            </a:r>
            <a:r>
              <a:rPr lang="en-US" altLang="zh-CN" dirty="0">
                <a:cs typeface="Arial" panose="020B0604020202020204" pitchFamily="34" charset="0"/>
              </a:rPr>
              <a:t>someone</a:t>
            </a:r>
            <a:r>
              <a:rPr lang="zh-CN" altLang="en-US" dirty="0">
                <a:cs typeface="Arial" panose="020B0604020202020204" pitchFamily="34" charset="0"/>
              </a:rPr>
              <a:t> </a:t>
            </a:r>
            <a:r>
              <a:rPr lang="en-US" altLang="zh-CN" dirty="0">
                <a:cs typeface="Arial" panose="020B0604020202020204" pitchFamily="34" charset="0"/>
              </a:rPr>
              <a:t>to</a:t>
            </a:r>
            <a:r>
              <a:rPr lang="zh-CN" altLang="en-US" dirty="0">
                <a:cs typeface="Arial" panose="020B0604020202020204" pitchFamily="34" charset="0"/>
              </a:rPr>
              <a:t> </a:t>
            </a:r>
            <a:r>
              <a:rPr lang="en-US" altLang="zh-CN" dirty="0">
                <a:cs typeface="Arial" panose="020B0604020202020204" pitchFamily="34" charset="0"/>
              </a:rPr>
              <a:t>act.</a:t>
            </a:r>
          </a:p>
          <a:p>
            <a:r>
              <a:rPr lang="en-US" altLang="zh-CN" dirty="0">
                <a:cs typeface="Arial" panose="020B0604020202020204" pitchFamily="34" charset="0"/>
              </a:rPr>
              <a:t>want</a:t>
            </a:r>
            <a:r>
              <a:rPr lang="zh-CN" altLang="en-US" dirty="0">
                <a:cs typeface="Arial" panose="020B0604020202020204" pitchFamily="34" charset="0"/>
              </a:rPr>
              <a:t> </a:t>
            </a:r>
            <a:r>
              <a:rPr lang="en-US" altLang="zh-CN" dirty="0">
                <a:cs typeface="Arial" panose="020B0604020202020204" pitchFamily="34" charset="0"/>
              </a:rPr>
              <a:t>to</a:t>
            </a:r>
            <a:r>
              <a:rPr lang="zh-CN" altLang="en-US" dirty="0">
                <a:cs typeface="Arial" panose="020B0604020202020204" pitchFamily="34" charset="0"/>
              </a:rPr>
              <a:t> </a:t>
            </a:r>
            <a:r>
              <a:rPr lang="en-US" altLang="zh-CN" dirty="0">
                <a:cs typeface="Arial" panose="020B0604020202020204" pitchFamily="34" charset="0"/>
              </a:rPr>
              <a:t>reach</a:t>
            </a:r>
            <a:r>
              <a:rPr lang="zh-CN" altLang="en-US" dirty="0">
                <a:cs typeface="Arial" panose="020B0604020202020204" pitchFamily="34" charset="0"/>
              </a:rPr>
              <a:t> </a:t>
            </a:r>
            <a:r>
              <a:rPr lang="en-US" altLang="zh-CN" dirty="0">
                <a:cs typeface="Arial" panose="020B0604020202020204" pitchFamily="34" charset="0"/>
              </a:rPr>
              <a:t>more</a:t>
            </a:r>
            <a:r>
              <a:rPr lang="zh-CN" altLang="en-US" dirty="0">
                <a:cs typeface="Arial" panose="020B0604020202020204" pitchFamily="34" charset="0"/>
              </a:rPr>
              <a:t> </a:t>
            </a:r>
            <a:r>
              <a:rPr lang="en-US" altLang="zh-CN" dirty="0">
                <a:cs typeface="Arial" panose="020B0604020202020204" pitchFamily="34" charset="0"/>
              </a:rPr>
              <a:t>sensitive</a:t>
            </a:r>
            <a:r>
              <a:rPr lang="zh-CN" altLang="en-US" dirty="0">
                <a:cs typeface="Arial" panose="020B0604020202020204" pitchFamily="34" charset="0"/>
              </a:rPr>
              <a:t> </a:t>
            </a:r>
            <a:r>
              <a:rPr lang="en-US" altLang="zh-CN" dirty="0">
                <a:cs typeface="Arial" panose="020B0604020202020204" pitchFamily="34" charset="0"/>
              </a:rPr>
              <a:t>populations,</a:t>
            </a:r>
            <a:r>
              <a:rPr lang="zh-CN" altLang="en-US" dirty="0">
                <a:cs typeface="Arial" panose="020B0604020202020204" pitchFamily="34" charset="0"/>
              </a:rPr>
              <a:t> </a:t>
            </a:r>
            <a:r>
              <a:rPr lang="en-US" altLang="zh-CN" dirty="0">
                <a:cs typeface="Arial" panose="020B0604020202020204" pitchFamily="34" charset="0"/>
              </a:rPr>
              <a:t>where</a:t>
            </a:r>
            <a:r>
              <a:rPr lang="zh-CN" altLang="en-US" dirty="0">
                <a:cs typeface="Arial" panose="020B0604020202020204" pitchFamily="34" charset="0"/>
              </a:rPr>
              <a:t> </a:t>
            </a:r>
            <a:r>
              <a:rPr lang="en-US" altLang="zh-CN" dirty="0">
                <a:cs typeface="Arial" panose="020B0604020202020204" pitchFamily="34" charset="0"/>
              </a:rPr>
              <a:t>direct</a:t>
            </a:r>
            <a:r>
              <a:rPr lang="zh-CN" altLang="en-US" dirty="0">
                <a:cs typeface="Arial" panose="020B0604020202020204" pitchFamily="34" charset="0"/>
              </a:rPr>
              <a:t> </a:t>
            </a:r>
            <a:r>
              <a:rPr lang="en-US" altLang="zh-CN" dirty="0">
                <a:cs typeface="Arial" panose="020B0604020202020204" pitchFamily="34" charset="0"/>
              </a:rPr>
              <a:t>observation</a:t>
            </a:r>
            <a:r>
              <a:rPr lang="zh-CN" altLang="en-US" dirty="0">
                <a:cs typeface="Arial" panose="020B0604020202020204" pitchFamily="34" charset="0"/>
              </a:rPr>
              <a:t> </a:t>
            </a:r>
            <a:r>
              <a:rPr lang="en-US" altLang="zh-CN" dirty="0">
                <a:cs typeface="Arial" panose="020B0604020202020204" pitchFamily="34" charset="0"/>
              </a:rPr>
              <a:t>isn’t</a:t>
            </a:r>
            <a:r>
              <a:rPr lang="zh-CN" altLang="en-US" dirty="0">
                <a:cs typeface="Arial" panose="020B0604020202020204" pitchFamily="34" charset="0"/>
              </a:rPr>
              <a:t> </a:t>
            </a:r>
            <a:r>
              <a:rPr lang="en-US" altLang="zh-CN" dirty="0">
                <a:cs typeface="Arial" panose="020B0604020202020204" pitchFamily="34" charset="0"/>
              </a:rPr>
              <a:t>an</a:t>
            </a:r>
            <a:r>
              <a:rPr lang="zh-CN" altLang="en-US" dirty="0">
                <a:cs typeface="Arial" panose="020B0604020202020204" pitchFamily="34" charset="0"/>
              </a:rPr>
              <a:t> </a:t>
            </a:r>
            <a:r>
              <a:rPr lang="en-US" altLang="zh-CN" dirty="0">
                <a:cs typeface="Arial" panose="020B0604020202020204" pitchFamily="34" charset="0"/>
              </a:rPr>
              <a:t>option</a:t>
            </a:r>
          </a:p>
          <a:p>
            <a:endParaRPr lang="en-US" dirty="0">
              <a:cs typeface="Arial" panose="020B0604020202020204" pitchFamily="34" charset="0"/>
            </a:endParaRPr>
          </a:p>
        </p:txBody>
      </p:sp>
    </p:spTree>
    <p:extLst>
      <p:ext uri="{BB962C8B-B14F-4D97-AF65-F5344CB8AC3E}">
        <p14:creationId xmlns:p14="http://schemas.microsoft.com/office/powerpoint/2010/main" val="28432120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lstStyle/>
          <a:p>
            <a:pPr marL="0" indent="0">
              <a:buNone/>
            </a:pPr>
            <a:r>
              <a:rPr lang="en-US" altLang="zh-CN" dirty="0"/>
              <a:t>1.</a:t>
            </a:r>
            <a:r>
              <a:rPr lang="zh-CN" altLang="en-US" dirty="0"/>
              <a:t> </a:t>
            </a:r>
            <a:r>
              <a:rPr lang="en-US" altLang="zh-CN" dirty="0"/>
              <a:t>Planning</a:t>
            </a:r>
            <a:r>
              <a:rPr lang="zh-CN" altLang="en-US" dirty="0"/>
              <a:t> </a:t>
            </a:r>
            <a:r>
              <a:rPr lang="en-US" altLang="zh-CN" dirty="0"/>
              <a:t>and</a:t>
            </a:r>
            <a:r>
              <a:rPr lang="zh-CN" altLang="en-US" dirty="0"/>
              <a:t> </a:t>
            </a:r>
            <a:r>
              <a:rPr lang="en-US" altLang="zh-CN" dirty="0"/>
              <a:t>Preparation.</a:t>
            </a:r>
          </a:p>
          <a:p>
            <a:r>
              <a:rPr lang="en-US" dirty="0"/>
              <a:t>Define the focus of the study and the long-term behaviors that you need to understand. Define a timeline, select tools for participants to report data, recruit participants, and prepare instructions or support materials.</a:t>
            </a:r>
          </a:p>
        </p:txBody>
      </p:sp>
    </p:spTree>
    <p:extLst>
      <p:ext uri="{BB962C8B-B14F-4D97-AF65-F5344CB8AC3E}">
        <p14:creationId xmlns:p14="http://schemas.microsoft.com/office/powerpoint/2010/main" val="36051394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lstStyle/>
          <a:p>
            <a:pPr marL="0" indent="0">
              <a:buNone/>
            </a:pPr>
            <a:r>
              <a:rPr lang="en-US" altLang="zh-CN" dirty="0"/>
              <a:t>2.</a:t>
            </a:r>
            <a:r>
              <a:rPr lang="zh-CN" altLang="en-US" dirty="0"/>
              <a:t> </a:t>
            </a:r>
            <a:r>
              <a:rPr lang="en-US" altLang="zh-CN" dirty="0"/>
              <a:t>Pre-study</a:t>
            </a:r>
            <a:r>
              <a:rPr lang="zh-CN" altLang="en-US" dirty="0"/>
              <a:t> </a:t>
            </a:r>
            <a:r>
              <a:rPr lang="en-US" altLang="zh-CN" dirty="0"/>
              <a:t>Brief</a:t>
            </a:r>
          </a:p>
          <a:p>
            <a:r>
              <a:rPr lang="en-US" dirty="0"/>
              <a:t>Take time up front to get participants ready to log. Schedule a face-to-face meeting or phone call with each participant to discuss the details of the study. Walk through the schedule or calendar for the reporting period and discuss expectations. Discuss the tools they will be using and be sure each participant has familiarized themselves with the technology; answer any questions they may have before beginning.</a:t>
            </a:r>
          </a:p>
        </p:txBody>
      </p:sp>
    </p:spTree>
    <p:extLst>
      <p:ext uri="{BB962C8B-B14F-4D97-AF65-F5344CB8AC3E}">
        <p14:creationId xmlns:p14="http://schemas.microsoft.com/office/powerpoint/2010/main" val="4013058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5007-2F3F-4BAB-A3AE-12F1126D39DF}"/>
              </a:ext>
            </a:extLst>
          </p:cNvPr>
          <p:cNvSpPr>
            <a:spLocks noGrp="1"/>
          </p:cNvSpPr>
          <p:nvPr>
            <p:ph type="title"/>
          </p:nvPr>
        </p:nvSpPr>
        <p:spPr>
          <a:xfrm>
            <a:off x="838200" y="475995"/>
            <a:ext cx="10515600" cy="1325563"/>
          </a:xfrm>
        </p:spPr>
        <p:txBody>
          <a:bodyPr>
            <a:normAutofit fontScale="90000"/>
          </a:bodyPr>
          <a:lstStyle/>
          <a:p>
            <a:r>
              <a:rPr lang="en-US" altLang="zh-CN" b="1" i="0" dirty="0">
                <a:solidFill>
                  <a:srgbClr val="333333"/>
                </a:solidFill>
                <a:effectLst/>
                <a:latin typeface="Source Sans Variable"/>
              </a:rPr>
              <a:t>Three Usability-Testing Formats Compared</a:t>
            </a:r>
            <a:br>
              <a:rPr lang="en-US" altLang="zh-CN" b="1" i="0" dirty="0">
                <a:solidFill>
                  <a:srgbClr val="333333"/>
                </a:solidFill>
                <a:effectLst/>
                <a:latin typeface="Source Sans Variable"/>
              </a:rPr>
            </a:br>
            <a:endParaRPr lang="zh-CN" altLang="en-US" dirty="0"/>
          </a:p>
        </p:txBody>
      </p:sp>
      <p:graphicFrame>
        <p:nvGraphicFramePr>
          <p:cNvPr id="4" name="Table 4">
            <a:extLst>
              <a:ext uri="{FF2B5EF4-FFF2-40B4-BE49-F238E27FC236}">
                <a16:creationId xmlns:a16="http://schemas.microsoft.com/office/drawing/2014/main" id="{3424AFF7-B090-4773-B363-5FE16F8B3DB7}"/>
              </a:ext>
            </a:extLst>
          </p:cNvPr>
          <p:cNvGraphicFramePr>
            <a:graphicFrameLocks noGrp="1"/>
          </p:cNvGraphicFramePr>
          <p:nvPr>
            <p:ph idx="1"/>
            <p:extLst>
              <p:ext uri="{D42A27DB-BD31-4B8C-83A1-F6EECF244321}">
                <p14:modId xmlns:p14="http://schemas.microsoft.com/office/powerpoint/2010/main" val="1220996520"/>
              </p:ext>
            </p:extLst>
          </p:nvPr>
        </p:nvGraphicFramePr>
        <p:xfrm>
          <a:off x="718931" y="1138776"/>
          <a:ext cx="10515600" cy="548640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74611373"/>
                    </a:ext>
                  </a:extLst>
                </a:gridCol>
                <a:gridCol w="2628900">
                  <a:extLst>
                    <a:ext uri="{9D8B030D-6E8A-4147-A177-3AD203B41FA5}">
                      <a16:colId xmlns:a16="http://schemas.microsoft.com/office/drawing/2014/main" val="4157966488"/>
                    </a:ext>
                  </a:extLst>
                </a:gridCol>
                <a:gridCol w="2628900">
                  <a:extLst>
                    <a:ext uri="{9D8B030D-6E8A-4147-A177-3AD203B41FA5}">
                      <a16:colId xmlns:a16="http://schemas.microsoft.com/office/drawing/2014/main" val="2544890596"/>
                    </a:ext>
                  </a:extLst>
                </a:gridCol>
                <a:gridCol w="2628900">
                  <a:extLst>
                    <a:ext uri="{9D8B030D-6E8A-4147-A177-3AD203B41FA5}">
                      <a16:colId xmlns:a16="http://schemas.microsoft.com/office/drawing/2014/main" val="1468746001"/>
                    </a:ext>
                  </a:extLst>
                </a:gridCol>
              </a:tblGrid>
              <a:tr h="493387">
                <a:tc>
                  <a:txBody>
                    <a:bodyPr/>
                    <a:lstStyle/>
                    <a:p>
                      <a:endParaRPr lang="zh-CN" altLang="en-US" dirty="0"/>
                    </a:p>
                  </a:txBody>
                  <a:tcPr/>
                </a:tc>
                <a:tc>
                  <a:txBody>
                    <a:bodyPr/>
                    <a:lstStyle/>
                    <a:p>
                      <a:r>
                        <a:rPr lang="en-US" b="1" dirty="0">
                          <a:effectLst/>
                          <a:latin typeface="Source Sans Variable"/>
                        </a:rPr>
                        <a:t>In-person moderated usability testing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lt1"/>
                          </a:solidFill>
                          <a:effectLst/>
                          <a:latin typeface="+mn-lt"/>
                          <a:ea typeface="+mn-ea"/>
                          <a:cs typeface="+mn-cs"/>
                        </a:rPr>
                        <a:t>Remote moderated usability testing</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lt1"/>
                          </a:solidFill>
                          <a:effectLst/>
                          <a:latin typeface="+mn-lt"/>
                          <a:ea typeface="+mn-ea"/>
                          <a:cs typeface="+mn-cs"/>
                        </a:rPr>
                        <a:t>Remote unmoderated usability testing</a:t>
                      </a:r>
                      <a:endParaRPr lang="zh-CN" altLang="en-US" dirty="0"/>
                    </a:p>
                  </a:txBody>
                  <a:tcPr/>
                </a:tc>
                <a:extLst>
                  <a:ext uri="{0D108BD9-81ED-4DB2-BD59-A6C34878D82A}">
                    <a16:rowId xmlns:a16="http://schemas.microsoft.com/office/drawing/2014/main" val="1942811985"/>
                  </a:ext>
                </a:extLst>
              </a:tr>
              <a:tr h="2896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Facilitator required</a:t>
                      </a:r>
                      <a:endParaRPr lang="zh-CN" altLang="en-US" sz="1800" b="1" dirty="0"/>
                    </a:p>
                  </a:txBody>
                  <a:tcPr/>
                </a:tc>
                <a:tc>
                  <a:txBody>
                    <a:bodyPr/>
                    <a:lstStyle/>
                    <a:p>
                      <a:pPr algn="ctr"/>
                      <a:r>
                        <a:rPr lang="en-US" altLang="zh-CN" dirty="0"/>
                        <a:t>Yes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txBody>
                  <a:tcPr/>
                </a:tc>
                <a:tc>
                  <a:txBody>
                    <a:bodyPr/>
                    <a:lstStyle/>
                    <a:p>
                      <a:r>
                        <a:rPr lang="en-US" altLang="zh-CN" sz="1800" b="0" i="0" kern="1200" dirty="0">
                          <a:solidFill>
                            <a:schemeClr val="dk1"/>
                          </a:solidFill>
                          <a:effectLst/>
                          <a:latin typeface="+mn-lt"/>
                          <a:ea typeface="+mn-ea"/>
                          <a:cs typeface="+mn-cs"/>
                        </a:rPr>
                        <a:t>No </a:t>
                      </a:r>
                      <a:r>
                        <a:rPr lang="en-US" altLang="zh-CN" sz="1800" b="0" i="1" kern="1200" dirty="0">
                          <a:solidFill>
                            <a:schemeClr val="dk1"/>
                          </a:solidFill>
                          <a:effectLst/>
                          <a:latin typeface="+mn-lt"/>
                          <a:ea typeface="+mn-ea"/>
                          <a:cs typeface="+mn-cs"/>
                        </a:rPr>
                        <a:t>(the testing platform acts as the facilitator)</a:t>
                      </a:r>
                      <a:endParaRPr lang="zh-CN" altLang="en-US" dirty="0"/>
                    </a:p>
                  </a:txBody>
                  <a:tcPr/>
                </a:tc>
                <a:extLst>
                  <a:ext uri="{0D108BD9-81ED-4DB2-BD59-A6C34878D82A}">
                    <a16:rowId xmlns:a16="http://schemas.microsoft.com/office/drawing/2014/main" val="1392897470"/>
                  </a:ext>
                </a:extLst>
              </a:tr>
              <a:tr h="493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Ability to ask specific questions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r>
                        <a:rPr lang="en-US" altLang="zh-CN" sz="1800" b="0" i="0" kern="1200" dirty="0">
                          <a:solidFill>
                            <a:schemeClr val="dk1"/>
                          </a:solidFill>
                          <a:effectLst/>
                          <a:latin typeface="+mn-lt"/>
                          <a:ea typeface="+mn-ea"/>
                          <a:cs typeface="+mn-cs"/>
                        </a:rPr>
                        <a:t>No </a:t>
                      </a:r>
                      <a:r>
                        <a:rPr lang="en-US" altLang="zh-CN" sz="1800" b="0" i="1" kern="1200" dirty="0">
                          <a:solidFill>
                            <a:schemeClr val="dk1"/>
                          </a:solidFill>
                          <a:effectLst/>
                          <a:latin typeface="+mn-lt"/>
                          <a:ea typeface="+mn-ea"/>
                          <a:cs typeface="+mn-cs"/>
                        </a:rPr>
                        <a:t>(though you can set up generic </a:t>
                      </a:r>
                      <a:r>
                        <a:rPr lang="en-US" altLang="zh-CN" sz="1800" b="0" i="1" kern="1200" dirty="0" err="1">
                          <a:solidFill>
                            <a:schemeClr val="dk1"/>
                          </a:solidFill>
                          <a:effectLst/>
                          <a:latin typeface="+mn-lt"/>
                          <a:ea typeface="+mn-ea"/>
                          <a:cs typeface="+mn-cs"/>
                        </a:rPr>
                        <a:t>followup</a:t>
                      </a:r>
                      <a:r>
                        <a:rPr lang="en-US" altLang="zh-CN" sz="1800" b="0" i="1" kern="1200" dirty="0">
                          <a:solidFill>
                            <a:schemeClr val="dk1"/>
                          </a:solidFill>
                          <a:effectLst/>
                          <a:latin typeface="+mn-lt"/>
                          <a:ea typeface="+mn-ea"/>
                          <a:cs typeface="+mn-cs"/>
                        </a:rPr>
                        <a:t> questions after each task)</a:t>
                      </a:r>
                      <a:endParaRPr lang="zh-CN" altLang="en-US" dirty="0"/>
                    </a:p>
                  </a:txBody>
                  <a:tcPr/>
                </a:tc>
                <a:extLst>
                  <a:ext uri="{0D108BD9-81ED-4DB2-BD59-A6C34878D82A}">
                    <a16:rowId xmlns:a16="http://schemas.microsoft.com/office/drawing/2014/main" val="3315988916"/>
                  </a:ext>
                </a:extLst>
              </a:tr>
              <a:tr h="493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Ability to reorder or modify tasks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algn="ctr"/>
                      <a:r>
                        <a:rPr lang="en-US" altLang="zh-CN" sz="1800" b="0" i="0" kern="1200" dirty="0">
                          <a:solidFill>
                            <a:schemeClr val="dk1"/>
                          </a:solidFill>
                          <a:effectLst/>
                          <a:latin typeface="+mn-lt"/>
                          <a:ea typeface="+mn-ea"/>
                          <a:cs typeface="+mn-cs"/>
                        </a:rPr>
                        <a:t>No</a:t>
                      </a:r>
                      <a:endParaRPr lang="zh-CN" altLang="en-US" dirty="0"/>
                    </a:p>
                  </a:txBody>
                  <a:tcPr/>
                </a:tc>
                <a:extLst>
                  <a:ext uri="{0D108BD9-81ED-4DB2-BD59-A6C34878D82A}">
                    <a16:rowId xmlns:a16="http://schemas.microsoft.com/office/drawing/2014/main" val="3360371199"/>
                  </a:ext>
                </a:extLst>
              </a:tr>
              <a:tr h="7048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Ability to clarify instructions for participants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algn="ctr"/>
                      <a:r>
                        <a:rPr lang="en-US" altLang="zh-CN" sz="1800" b="0" i="0" kern="1200" dirty="0">
                          <a:solidFill>
                            <a:schemeClr val="dk1"/>
                          </a:solidFill>
                          <a:effectLst/>
                          <a:latin typeface="+mn-lt"/>
                          <a:ea typeface="+mn-ea"/>
                          <a:cs typeface="+mn-cs"/>
                        </a:rPr>
                        <a:t>No</a:t>
                      </a:r>
                      <a:endParaRPr lang="zh-CN" altLang="en-US" dirty="0"/>
                    </a:p>
                  </a:txBody>
                  <a:tcPr/>
                </a:tc>
                <a:extLst>
                  <a:ext uri="{0D108BD9-81ED-4DB2-BD59-A6C34878D82A}">
                    <a16:rowId xmlns:a16="http://schemas.microsoft.com/office/drawing/2014/main" val="758842589"/>
                  </a:ext>
                </a:extLst>
              </a:tr>
              <a:tr h="7048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Ability to coach or encourage participant to think out loud</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Yes</a:t>
                      </a:r>
                      <a:endParaRPr lang="zh-CN" altLang="en-US" dirty="0"/>
                    </a:p>
                    <a:p>
                      <a:endParaRPr lang="zh-CN" altLang="en-US" dirty="0"/>
                    </a:p>
                  </a:txBody>
                  <a:tcPr/>
                </a:tc>
                <a:tc>
                  <a:txBody>
                    <a:bodyPr/>
                    <a:lstStyle/>
                    <a:p>
                      <a:r>
                        <a:rPr lang="en-US" altLang="zh-CN" sz="1800" b="0" i="0" kern="1200" dirty="0">
                          <a:solidFill>
                            <a:schemeClr val="dk1"/>
                          </a:solidFill>
                          <a:effectLst/>
                          <a:latin typeface="+mn-lt"/>
                          <a:ea typeface="+mn-ea"/>
                          <a:cs typeface="+mn-cs"/>
                        </a:rPr>
                        <a:t>No </a:t>
                      </a:r>
                      <a:r>
                        <a:rPr lang="en-US" altLang="zh-CN" sz="1800" b="0" i="1" kern="1200" dirty="0">
                          <a:solidFill>
                            <a:schemeClr val="dk1"/>
                          </a:solidFill>
                          <a:effectLst/>
                          <a:latin typeface="+mn-lt"/>
                          <a:ea typeface="+mn-ea"/>
                          <a:cs typeface="+mn-cs"/>
                        </a:rPr>
                        <a:t>(though you can instruct them at the beginning of the session)</a:t>
                      </a:r>
                      <a:endParaRPr lang="zh-CN" altLang="en-US" dirty="0"/>
                    </a:p>
                  </a:txBody>
                  <a:tcPr/>
                </a:tc>
                <a:extLst>
                  <a:ext uri="{0D108BD9-81ED-4DB2-BD59-A6C34878D82A}">
                    <a16:rowId xmlns:a16="http://schemas.microsoft.com/office/drawing/2014/main" val="2050611645"/>
                  </a:ext>
                </a:extLst>
              </a:tr>
            </a:tbl>
          </a:graphicData>
        </a:graphic>
      </p:graphicFrame>
    </p:spTree>
    <p:extLst>
      <p:ext uri="{BB962C8B-B14F-4D97-AF65-F5344CB8AC3E}">
        <p14:creationId xmlns:p14="http://schemas.microsoft.com/office/powerpoint/2010/main" val="30816793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lstStyle/>
          <a:p>
            <a:pPr marL="0" indent="0">
              <a:buNone/>
            </a:pPr>
            <a:r>
              <a:rPr lang="en-US" altLang="zh-CN" dirty="0"/>
              <a:t>3.</a:t>
            </a:r>
            <a:r>
              <a:rPr lang="zh-CN" altLang="en-US" dirty="0"/>
              <a:t> </a:t>
            </a:r>
            <a:r>
              <a:rPr lang="en-US" altLang="zh-CN" dirty="0"/>
              <a:t>Logging</a:t>
            </a:r>
            <a:r>
              <a:rPr lang="zh-CN" altLang="en-US" dirty="0"/>
              <a:t> </a:t>
            </a:r>
            <a:r>
              <a:rPr lang="en-US" altLang="zh-CN" dirty="0"/>
              <a:t>period.</a:t>
            </a:r>
          </a:p>
          <a:p>
            <a:r>
              <a:rPr lang="en-US" dirty="0"/>
              <a:t>To support effective activity logging, </a:t>
            </a:r>
            <a:r>
              <a:rPr lang="en-US" b="1" dirty="0"/>
              <a:t>provide a simple framework.</a:t>
            </a:r>
            <a:r>
              <a:rPr lang="en-US" dirty="0"/>
              <a:t> Be as specific as possible about what information you need participants to log, without stifling natural variability and differences that you cannot plan for. Create clear and detailed instructions for logging. Give users example log entries to help them understand the level of detail you need from them. </a:t>
            </a:r>
          </a:p>
        </p:txBody>
      </p:sp>
    </p:spTree>
    <p:extLst>
      <p:ext uri="{BB962C8B-B14F-4D97-AF65-F5344CB8AC3E}">
        <p14:creationId xmlns:p14="http://schemas.microsoft.com/office/powerpoint/2010/main" val="2610050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normAutofit/>
          </a:bodyPr>
          <a:lstStyle/>
          <a:p>
            <a:pPr marL="0" indent="0">
              <a:buNone/>
            </a:pPr>
            <a:r>
              <a:rPr lang="en-US" altLang="zh-CN" dirty="0"/>
              <a:t>Two</a:t>
            </a:r>
            <a:r>
              <a:rPr lang="zh-CN" altLang="en-US" dirty="0"/>
              <a:t> </a:t>
            </a:r>
            <a:r>
              <a:rPr lang="en-US" altLang="zh-CN" dirty="0"/>
              <a:t>common</a:t>
            </a:r>
            <a:r>
              <a:rPr lang="zh-CN" altLang="en-US" dirty="0"/>
              <a:t> </a:t>
            </a:r>
            <a:r>
              <a:rPr lang="en-US" altLang="zh-CN" dirty="0"/>
              <a:t>techniques</a:t>
            </a:r>
            <a:r>
              <a:rPr lang="zh-CN" altLang="en-US" dirty="0"/>
              <a:t> </a:t>
            </a:r>
            <a:r>
              <a:rPr lang="en-US" altLang="zh-CN" dirty="0"/>
              <a:t>to</a:t>
            </a:r>
            <a:r>
              <a:rPr lang="zh-CN" altLang="en-US" dirty="0"/>
              <a:t> </a:t>
            </a:r>
            <a:r>
              <a:rPr lang="en-US" altLang="zh-CN" dirty="0"/>
              <a:t>collect</a:t>
            </a:r>
            <a:r>
              <a:rPr lang="zh-CN" altLang="en-US" dirty="0"/>
              <a:t> </a:t>
            </a:r>
            <a:r>
              <a:rPr lang="en-US" altLang="zh-CN" dirty="0"/>
              <a:t>diary</a:t>
            </a:r>
            <a:r>
              <a:rPr lang="zh-CN" altLang="en-US" dirty="0"/>
              <a:t> </a:t>
            </a:r>
            <a:r>
              <a:rPr lang="en-US" altLang="zh-CN" dirty="0"/>
              <a:t>data:</a:t>
            </a:r>
          </a:p>
          <a:p>
            <a:pPr marL="0" indent="0">
              <a:buNone/>
            </a:pPr>
            <a:r>
              <a:rPr lang="en-US" altLang="zh-CN" dirty="0"/>
              <a:t>3.1.</a:t>
            </a:r>
            <a:r>
              <a:rPr lang="zh-CN" altLang="en-US" dirty="0"/>
              <a:t> </a:t>
            </a:r>
            <a:r>
              <a:rPr lang="en-US" altLang="zh-CN" dirty="0"/>
              <a:t>In-Situ</a:t>
            </a:r>
            <a:r>
              <a:rPr lang="zh-CN" altLang="en-US" dirty="0"/>
              <a:t> </a:t>
            </a:r>
            <a:r>
              <a:rPr lang="en-US" altLang="zh-CN" dirty="0"/>
              <a:t>Logging</a:t>
            </a:r>
          </a:p>
          <a:p>
            <a:r>
              <a:rPr lang="en-US" dirty="0"/>
              <a:t>This method is the most straightforward method to collect data. Participants are asked to log information about relevant activities in the situation they occu</a:t>
            </a:r>
            <a:r>
              <a:rPr lang="en-US" altLang="zh-CN" dirty="0"/>
              <a:t>r.</a:t>
            </a:r>
          </a:p>
          <a:p>
            <a:pPr marL="0" indent="0">
              <a:buNone/>
            </a:pPr>
            <a:r>
              <a:rPr lang="en-US" altLang="zh-CN" dirty="0"/>
              <a:t>3.2.</a:t>
            </a:r>
            <a:r>
              <a:rPr lang="zh-CN" altLang="en-US" dirty="0"/>
              <a:t> </a:t>
            </a:r>
            <a:r>
              <a:rPr lang="en-US" altLang="zh-CN" dirty="0"/>
              <a:t>Snippet</a:t>
            </a:r>
            <a:r>
              <a:rPr lang="zh-CN" altLang="en-US" dirty="0"/>
              <a:t> </a:t>
            </a:r>
            <a:r>
              <a:rPr lang="en-US" altLang="zh-CN" dirty="0"/>
              <a:t>Technique</a:t>
            </a:r>
          </a:p>
          <a:p>
            <a:r>
              <a:rPr lang="en-US" dirty="0"/>
              <a:t>With this technique, participants only record short snippets of information about activities as they occur. Then, they elaborate on each snippet by providing additional details about the activity.</a:t>
            </a:r>
            <a:endParaRPr lang="en-US" altLang="zh-CN" dirty="0"/>
          </a:p>
        </p:txBody>
      </p:sp>
    </p:spTree>
    <p:extLst>
      <p:ext uri="{BB962C8B-B14F-4D97-AF65-F5344CB8AC3E}">
        <p14:creationId xmlns:p14="http://schemas.microsoft.com/office/powerpoint/2010/main" val="12489321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lstStyle/>
          <a:p>
            <a:pPr marL="0" indent="0">
              <a:buNone/>
            </a:pPr>
            <a:r>
              <a:rPr lang="en-US" altLang="zh-CN" dirty="0"/>
              <a:t>4.</a:t>
            </a:r>
            <a:r>
              <a:rPr lang="zh-CN" altLang="en-US" dirty="0"/>
              <a:t> </a:t>
            </a:r>
            <a:r>
              <a:rPr lang="en-US" altLang="zh-CN" dirty="0"/>
              <a:t>Post-study</a:t>
            </a:r>
            <a:r>
              <a:rPr lang="zh-CN" altLang="en-US" dirty="0"/>
              <a:t> </a:t>
            </a:r>
            <a:r>
              <a:rPr lang="en-US" altLang="zh-CN" dirty="0"/>
              <a:t>interview</a:t>
            </a:r>
          </a:p>
          <a:p>
            <a:r>
              <a:rPr lang="en-US" dirty="0"/>
              <a:t>After the study, evaluate all the information provided by each participant. Plan a follow-up interview to discuss logs in detail. Ask probing questions to uncover specific details needed to complete the story and clarify as needed. Ask for feedback from the participant about their experience participating in the study, so you can adjust your processes for the next time.</a:t>
            </a:r>
          </a:p>
        </p:txBody>
      </p:sp>
    </p:spTree>
    <p:extLst>
      <p:ext uri="{BB962C8B-B14F-4D97-AF65-F5344CB8AC3E}">
        <p14:creationId xmlns:p14="http://schemas.microsoft.com/office/powerpoint/2010/main" val="7027382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FE0F-5F47-5A40-B866-153F744E2AAF}"/>
              </a:ext>
            </a:extLst>
          </p:cNvPr>
          <p:cNvSpPr>
            <a:spLocks noGrp="1"/>
          </p:cNvSpPr>
          <p:nvPr>
            <p:ph type="title"/>
          </p:nvPr>
        </p:nvSpPr>
        <p:spPr/>
        <p:txBody>
          <a:bodyPr/>
          <a:lstStyle/>
          <a:p>
            <a:r>
              <a:rPr lang="en-US" altLang="zh-CN" dirty="0"/>
              <a:t>Methodology</a:t>
            </a:r>
            <a:endParaRPr lang="en-US" dirty="0"/>
          </a:p>
        </p:txBody>
      </p:sp>
      <p:sp>
        <p:nvSpPr>
          <p:cNvPr id="3" name="Content Placeholder 2">
            <a:extLst>
              <a:ext uri="{FF2B5EF4-FFF2-40B4-BE49-F238E27FC236}">
                <a16:creationId xmlns:a16="http://schemas.microsoft.com/office/drawing/2014/main" id="{154F035B-9FC7-6447-AE33-AB046B398790}"/>
              </a:ext>
            </a:extLst>
          </p:cNvPr>
          <p:cNvSpPr>
            <a:spLocks noGrp="1"/>
          </p:cNvSpPr>
          <p:nvPr>
            <p:ph idx="1"/>
          </p:nvPr>
        </p:nvSpPr>
        <p:spPr/>
        <p:txBody>
          <a:bodyPr/>
          <a:lstStyle/>
          <a:p>
            <a:pPr marL="0" indent="0">
              <a:buNone/>
            </a:pPr>
            <a:r>
              <a:rPr lang="en-US" altLang="zh-CN" dirty="0"/>
              <a:t>5.</a:t>
            </a:r>
            <a:r>
              <a:rPr lang="zh-CN" altLang="en-US" dirty="0"/>
              <a:t> </a:t>
            </a:r>
            <a:r>
              <a:rPr lang="en-US" altLang="zh-CN" dirty="0"/>
              <a:t>Data</a:t>
            </a:r>
            <a:r>
              <a:rPr lang="zh-CN" altLang="en-US" dirty="0"/>
              <a:t> </a:t>
            </a:r>
            <a:r>
              <a:rPr lang="en-US" altLang="zh-CN" dirty="0"/>
              <a:t>Analysis</a:t>
            </a:r>
          </a:p>
          <a:p>
            <a:r>
              <a:rPr lang="en-US" dirty="0"/>
              <a:t>Because diary studies are longitudinal, they generate a large amount of qualitative data. Revisit your research questions, then take a deep breath and dig into all of the rich insights you’ve collected to find the answers. Evaluate the behaviors you’ve targeted throughout the study.</a:t>
            </a:r>
            <a:endParaRPr lang="en-US" altLang="zh-CN" dirty="0"/>
          </a:p>
        </p:txBody>
      </p:sp>
    </p:spTree>
    <p:extLst>
      <p:ext uri="{BB962C8B-B14F-4D97-AF65-F5344CB8AC3E}">
        <p14:creationId xmlns:p14="http://schemas.microsoft.com/office/powerpoint/2010/main" val="22324420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E83F7-C87D-FD48-8F79-7F19EF7AB972}"/>
              </a:ext>
            </a:extLst>
          </p:cNvPr>
          <p:cNvSpPr>
            <a:spLocks noGrp="1"/>
          </p:cNvSpPr>
          <p:nvPr>
            <p:ph type="title"/>
          </p:nvPr>
        </p:nvSpPr>
        <p:spPr/>
        <p:txBody>
          <a:bodyPr/>
          <a:lstStyle/>
          <a:p>
            <a:r>
              <a:rPr lang="en-US" altLang="zh-CN" dirty="0"/>
              <a:t>Motivating</a:t>
            </a:r>
            <a:r>
              <a:rPr lang="zh-CN" altLang="en-US" dirty="0"/>
              <a:t> </a:t>
            </a:r>
            <a:r>
              <a:rPr lang="en-US" altLang="zh-CN" dirty="0"/>
              <a:t>participants</a:t>
            </a:r>
            <a:endParaRPr lang="en-US" dirty="0"/>
          </a:p>
        </p:txBody>
      </p:sp>
      <p:sp>
        <p:nvSpPr>
          <p:cNvPr id="3" name="Content Placeholder 2">
            <a:extLst>
              <a:ext uri="{FF2B5EF4-FFF2-40B4-BE49-F238E27FC236}">
                <a16:creationId xmlns:a16="http://schemas.microsoft.com/office/drawing/2014/main" id="{4089C528-E945-5B4C-90A0-BEF7B7F86018}"/>
              </a:ext>
            </a:extLst>
          </p:cNvPr>
          <p:cNvSpPr>
            <a:spLocks noGrp="1"/>
          </p:cNvSpPr>
          <p:nvPr>
            <p:ph idx="1"/>
          </p:nvPr>
        </p:nvSpPr>
        <p:spPr/>
        <p:txBody>
          <a:bodyPr/>
          <a:lstStyle/>
          <a:p>
            <a:r>
              <a:rPr lang="en-US" dirty="0"/>
              <a:t>Getting the insights, you need will take some involvement with participants throughout the study.</a:t>
            </a:r>
          </a:p>
          <a:p>
            <a:r>
              <a:rPr lang="en-US" altLang="zh-CN" dirty="0"/>
              <a:t>Diary</a:t>
            </a:r>
            <a:r>
              <a:rPr lang="zh-CN" altLang="en-US" dirty="0"/>
              <a:t> </a:t>
            </a:r>
            <a:r>
              <a:rPr lang="en-US" altLang="zh-CN" dirty="0"/>
              <a:t>studies</a:t>
            </a:r>
            <a:r>
              <a:rPr lang="zh-CN" altLang="en-US" dirty="0"/>
              <a:t> </a:t>
            </a:r>
            <a:r>
              <a:rPr lang="en-US" altLang="zh-CN" dirty="0"/>
              <a:t>require</a:t>
            </a:r>
            <a:r>
              <a:rPr lang="zh-CN" altLang="en-US" dirty="0"/>
              <a:t> </a:t>
            </a:r>
            <a:r>
              <a:rPr lang="en-US" altLang="zh-CN" dirty="0"/>
              <a:t>time</a:t>
            </a:r>
            <a:r>
              <a:rPr lang="zh-CN" altLang="en-US" dirty="0"/>
              <a:t> </a:t>
            </a:r>
            <a:r>
              <a:rPr lang="en-US" altLang="zh-CN" dirty="0"/>
              <a:t>and</a:t>
            </a:r>
            <a:r>
              <a:rPr lang="zh-CN" altLang="en-US" dirty="0"/>
              <a:t> </a:t>
            </a:r>
            <a:r>
              <a:rPr lang="en-US" altLang="zh-CN" dirty="0"/>
              <a:t>dedication</a:t>
            </a:r>
            <a:r>
              <a:rPr lang="zh-CN" altLang="en-US" dirty="0"/>
              <a:t> </a:t>
            </a:r>
            <a:r>
              <a:rPr lang="en-US" altLang="zh-CN" dirty="0"/>
              <a:t>from</a:t>
            </a:r>
            <a:r>
              <a:rPr lang="zh-CN" altLang="en-US" dirty="0"/>
              <a:t> </a:t>
            </a:r>
            <a:r>
              <a:rPr lang="en-US" altLang="zh-CN" dirty="0"/>
              <a:t>participants.</a:t>
            </a:r>
          </a:p>
          <a:p>
            <a:pPr marL="0" indent="0">
              <a:buNone/>
            </a:pPr>
            <a:endParaRPr lang="en-US" dirty="0"/>
          </a:p>
          <a:p>
            <a:pPr marL="0" indent="0">
              <a:buNone/>
            </a:pPr>
            <a:r>
              <a:rPr lang="en-US" dirty="0"/>
              <a:t>Plan to check in with participants or give periodic reminders as needed (each day or every few days).</a:t>
            </a:r>
            <a:r>
              <a:rPr lang="zh-CN" altLang="en-US" dirty="0"/>
              <a:t> </a:t>
            </a:r>
            <a:r>
              <a:rPr lang="en-US" dirty="0"/>
              <a:t>To ensure you get the level of involvement you need from participants, provide a compensation that will keep them engaged. </a:t>
            </a:r>
          </a:p>
        </p:txBody>
      </p:sp>
    </p:spTree>
    <p:extLst>
      <p:ext uri="{BB962C8B-B14F-4D97-AF65-F5344CB8AC3E}">
        <p14:creationId xmlns:p14="http://schemas.microsoft.com/office/powerpoint/2010/main" val="11764495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464A1-7EE9-5D4E-95C6-5CFDB7016324}"/>
              </a:ext>
            </a:extLst>
          </p:cNvPr>
          <p:cNvSpPr>
            <a:spLocks noGrp="1"/>
          </p:cNvSpPr>
          <p:nvPr>
            <p:ph type="title"/>
          </p:nvPr>
        </p:nvSpPr>
        <p:spPr/>
        <p:txBody>
          <a:bodyPr/>
          <a:lstStyle/>
          <a:p>
            <a:r>
              <a:rPr lang="en-US" altLang="zh-CN" dirty="0"/>
              <a:t>More</a:t>
            </a:r>
            <a:r>
              <a:rPr lang="zh-CN" altLang="en-US" dirty="0"/>
              <a:t> </a:t>
            </a:r>
            <a:r>
              <a:rPr lang="en-US" altLang="zh-CN" dirty="0"/>
              <a:t>Tips</a:t>
            </a:r>
            <a:endParaRPr lang="en-US" dirty="0"/>
          </a:p>
        </p:txBody>
      </p:sp>
      <p:sp>
        <p:nvSpPr>
          <p:cNvPr id="3" name="Content Placeholder 2">
            <a:extLst>
              <a:ext uri="{FF2B5EF4-FFF2-40B4-BE49-F238E27FC236}">
                <a16:creationId xmlns:a16="http://schemas.microsoft.com/office/drawing/2014/main" id="{8F244B61-5223-6544-81A2-7C9DE9B6608E}"/>
              </a:ext>
            </a:extLst>
          </p:cNvPr>
          <p:cNvSpPr>
            <a:spLocks noGrp="1"/>
          </p:cNvSpPr>
          <p:nvPr>
            <p:ph idx="1"/>
          </p:nvPr>
        </p:nvSpPr>
        <p:spPr/>
        <p:txBody>
          <a:bodyPr/>
          <a:lstStyle/>
          <a:p>
            <a:r>
              <a:rPr lang="en-US" altLang="zh-CN" dirty="0"/>
              <a:t>Plan</a:t>
            </a:r>
            <a:r>
              <a:rPr lang="zh-CN" altLang="en-US" dirty="0"/>
              <a:t> </a:t>
            </a:r>
            <a:r>
              <a:rPr lang="en-US" altLang="zh-CN" dirty="0"/>
              <a:t>for</a:t>
            </a:r>
            <a:r>
              <a:rPr lang="zh-CN" altLang="en-US" dirty="0"/>
              <a:t> </a:t>
            </a:r>
            <a:r>
              <a:rPr lang="en-US" altLang="zh-CN" dirty="0"/>
              <a:t>an</a:t>
            </a:r>
            <a:r>
              <a:rPr lang="zh-CN" altLang="en-US" dirty="0"/>
              <a:t> </a:t>
            </a:r>
            <a:r>
              <a:rPr lang="en-US" altLang="zh-CN" dirty="0"/>
              <a:t>appropriate</a:t>
            </a:r>
            <a:r>
              <a:rPr lang="zh-CN" altLang="en-US" dirty="0"/>
              <a:t> </a:t>
            </a:r>
            <a:r>
              <a:rPr lang="en-US" altLang="zh-CN" dirty="0"/>
              <a:t>reporting</a:t>
            </a:r>
            <a:r>
              <a:rPr lang="zh-CN" altLang="en-US" dirty="0"/>
              <a:t> </a:t>
            </a:r>
            <a:r>
              <a:rPr lang="en-US" altLang="zh-CN" dirty="0"/>
              <a:t>period.</a:t>
            </a:r>
          </a:p>
          <a:p>
            <a:r>
              <a:rPr lang="en-US" altLang="zh-CN" dirty="0"/>
              <a:t>Recruit</a:t>
            </a:r>
            <a:r>
              <a:rPr lang="zh-CN" altLang="en-US" dirty="0"/>
              <a:t> </a:t>
            </a:r>
            <a:r>
              <a:rPr lang="en-US" altLang="zh-CN" dirty="0"/>
              <a:t>dedicated</a:t>
            </a:r>
            <a:r>
              <a:rPr lang="zh-CN" altLang="en-US" dirty="0"/>
              <a:t> </a:t>
            </a:r>
            <a:r>
              <a:rPr lang="en-US" altLang="zh-CN" dirty="0"/>
              <a:t>users.</a:t>
            </a:r>
          </a:p>
          <a:p>
            <a:r>
              <a:rPr lang="en-US" altLang="zh-CN" dirty="0"/>
              <a:t>Be</a:t>
            </a:r>
            <a:r>
              <a:rPr lang="zh-CN" altLang="en-US" dirty="0"/>
              <a:t> </a:t>
            </a:r>
            <a:r>
              <a:rPr lang="en-US" altLang="zh-CN" dirty="0"/>
              <a:t>on</a:t>
            </a:r>
            <a:r>
              <a:rPr lang="zh-CN" altLang="en-US" dirty="0"/>
              <a:t> </a:t>
            </a:r>
            <a:r>
              <a:rPr lang="en-US" altLang="zh-CN" dirty="0"/>
              <a:t>top</a:t>
            </a:r>
            <a:r>
              <a:rPr lang="zh-CN" altLang="en-US" dirty="0"/>
              <a:t> </a:t>
            </a:r>
            <a:r>
              <a:rPr lang="en-US" altLang="zh-CN" dirty="0"/>
              <a:t>of</a:t>
            </a:r>
            <a:r>
              <a:rPr lang="zh-CN" altLang="en-US" dirty="0"/>
              <a:t> </a:t>
            </a:r>
            <a:r>
              <a:rPr lang="en-US" altLang="zh-CN" dirty="0"/>
              <a:t>the</a:t>
            </a:r>
            <a:r>
              <a:rPr lang="zh-CN" altLang="en-US" dirty="0"/>
              <a:t> </a:t>
            </a:r>
            <a:r>
              <a:rPr lang="en-US" altLang="zh-CN" dirty="0"/>
              <a:t>data</a:t>
            </a:r>
            <a:r>
              <a:rPr lang="zh-CN" altLang="en-US" dirty="0"/>
              <a:t> </a:t>
            </a:r>
            <a:r>
              <a:rPr lang="en-US" altLang="zh-CN" dirty="0"/>
              <a:t>as</a:t>
            </a:r>
            <a:r>
              <a:rPr lang="zh-CN" altLang="en-US" dirty="0"/>
              <a:t> </a:t>
            </a:r>
            <a:r>
              <a:rPr lang="en-US" altLang="zh-CN" dirty="0"/>
              <a:t>it</a:t>
            </a:r>
            <a:r>
              <a:rPr lang="zh-CN" altLang="en-US" dirty="0"/>
              <a:t> </a:t>
            </a:r>
            <a:r>
              <a:rPr lang="en-US" altLang="zh-CN" dirty="0"/>
              <a:t>comes</a:t>
            </a:r>
            <a:r>
              <a:rPr lang="zh-CN" altLang="en-US" dirty="0"/>
              <a:t> </a:t>
            </a:r>
            <a:r>
              <a:rPr lang="en-US" altLang="zh-CN" dirty="0"/>
              <a:t>in.</a:t>
            </a:r>
          </a:p>
          <a:p>
            <a:r>
              <a:rPr lang="en-US" altLang="zh-CN" dirty="0"/>
              <a:t>Conduct</a:t>
            </a:r>
            <a:r>
              <a:rPr lang="zh-CN" altLang="en-US" dirty="0"/>
              <a:t> </a:t>
            </a:r>
            <a:r>
              <a:rPr lang="en-US" altLang="zh-CN" dirty="0"/>
              <a:t>a</a:t>
            </a:r>
            <a:r>
              <a:rPr lang="zh-CN" altLang="en-US" dirty="0"/>
              <a:t> </a:t>
            </a:r>
            <a:r>
              <a:rPr lang="en-US" altLang="zh-CN" dirty="0"/>
              <a:t>pilot</a:t>
            </a:r>
            <a:r>
              <a:rPr lang="zh-CN" altLang="en-US" dirty="0"/>
              <a:t> </a:t>
            </a:r>
            <a:r>
              <a:rPr lang="en-US" altLang="zh-CN" dirty="0"/>
              <a:t>study</a:t>
            </a:r>
          </a:p>
          <a:p>
            <a:endParaRPr lang="en-US" dirty="0"/>
          </a:p>
        </p:txBody>
      </p:sp>
    </p:spTree>
    <p:extLst>
      <p:ext uri="{BB962C8B-B14F-4D97-AF65-F5344CB8AC3E}">
        <p14:creationId xmlns:p14="http://schemas.microsoft.com/office/powerpoint/2010/main" val="31872052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0A73E-D17C-6049-AAE6-2524F5BD5674}"/>
              </a:ext>
            </a:extLst>
          </p:cNvPr>
          <p:cNvSpPr>
            <a:spLocks noGrp="1"/>
          </p:cNvSpPr>
          <p:nvPr>
            <p:ph type="title"/>
          </p:nvPr>
        </p:nvSpPr>
        <p:spPr/>
        <p:txBody>
          <a:bodyPr/>
          <a:lstStyle/>
          <a:p>
            <a:r>
              <a:rPr lang="en-US" altLang="zh-CN" dirty="0"/>
              <a:t>Conclusion</a:t>
            </a:r>
            <a:endParaRPr lang="en-US" dirty="0"/>
          </a:p>
        </p:txBody>
      </p:sp>
      <p:sp>
        <p:nvSpPr>
          <p:cNvPr id="3" name="Content Placeholder 2">
            <a:extLst>
              <a:ext uri="{FF2B5EF4-FFF2-40B4-BE49-F238E27FC236}">
                <a16:creationId xmlns:a16="http://schemas.microsoft.com/office/drawing/2014/main" id="{9F3DD858-5559-3F4B-BE65-3D90B4086B61}"/>
              </a:ext>
            </a:extLst>
          </p:cNvPr>
          <p:cNvSpPr>
            <a:spLocks noGrp="1"/>
          </p:cNvSpPr>
          <p:nvPr>
            <p:ph idx="1"/>
          </p:nvPr>
        </p:nvSpPr>
        <p:spPr/>
        <p:txBody>
          <a:bodyPr/>
          <a:lstStyle/>
          <a:p>
            <a:r>
              <a:rPr lang="en-US" dirty="0"/>
              <a:t>While diary studies can require more time and effort to conduct than other user-research methods, they yield </a:t>
            </a:r>
            <a:r>
              <a:rPr lang="en-US" altLang="zh-CN" dirty="0"/>
              <a:t>very</a:t>
            </a:r>
            <a:r>
              <a:rPr lang="zh-CN" altLang="en-US" dirty="0"/>
              <a:t> </a:t>
            </a:r>
            <a:r>
              <a:rPr lang="en-US" altLang="zh-CN" dirty="0"/>
              <a:t>useful</a:t>
            </a:r>
            <a:r>
              <a:rPr lang="en-US" dirty="0"/>
              <a:t> information about customers’ real-time real-life behaviors and experiences. </a:t>
            </a:r>
          </a:p>
          <a:p>
            <a:r>
              <a:rPr lang="en-US" dirty="0"/>
              <a:t>Diary studies allow you to get a contextual understanding of users’ behavior and experiences over time.</a:t>
            </a:r>
          </a:p>
        </p:txBody>
      </p:sp>
    </p:spTree>
    <p:extLst>
      <p:ext uri="{BB962C8B-B14F-4D97-AF65-F5344CB8AC3E}">
        <p14:creationId xmlns:p14="http://schemas.microsoft.com/office/powerpoint/2010/main" val="13729174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1BF8550-7079-46E6-B1F8-53D84A14487D}"/>
              </a:ext>
            </a:extLst>
          </p:cNvPr>
          <p:cNvSpPr>
            <a:spLocks noGrp="1"/>
          </p:cNvSpPr>
          <p:nvPr>
            <p:ph type="subTitle" idx="1"/>
          </p:nvPr>
        </p:nvSpPr>
        <p:spPr>
          <a:xfrm>
            <a:off x="1560576" y="4284496"/>
            <a:ext cx="9070848" cy="457201"/>
          </a:xfrm>
        </p:spPr>
        <p:txBody>
          <a:bodyPr/>
          <a:lstStyle/>
          <a:p>
            <a:r>
              <a:rPr lang="en-US" altLang="zh-CN" dirty="0"/>
              <a:t>Hao Fu  001586014</a:t>
            </a:r>
          </a:p>
          <a:p>
            <a:endParaRPr lang="zh-CN" altLang="en-US" dirty="0"/>
          </a:p>
        </p:txBody>
      </p:sp>
      <p:graphicFrame>
        <p:nvGraphicFramePr>
          <p:cNvPr id="6" name="Table 5">
            <a:extLst>
              <a:ext uri="{FF2B5EF4-FFF2-40B4-BE49-F238E27FC236}">
                <a16:creationId xmlns:a16="http://schemas.microsoft.com/office/drawing/2014/main" id="{ACBDE144-5BF5-490B-A668-5DBADE0359AB}"/>
              </a:ext>
            </a:extLst>
          </p:cNvPr>
          <p:cNvGraphicFramePr>
            <a:graphicFrameLocks noGrp="1"/>
          </p:cNvGraphicFramePr>
          <p:nvPr>
            <p:extLst>
              <p:ext uri="{D42A27DB-BD31-4B8C-83A1-F6EECF244321}">
                <p14:modId xmlns:p14="http://schemas.microsoft.com/office/powerpoint/2010/main" val="816235022"/>
              </p:ext>
            </p:extLst>
          </p:nvPr>
        </p:nvGraphicFramePr>
        <p:xfrm>
          <a:off x="2280557" y="1600200"/>
          <a:ext cx="7581900" cy="1404258"/>
        </p:xfrm>
        <a:graphic>
          <a:graphicData uri="http://schemas.openxmlformats.org/drawingml/2006/table">
            <a:tbl>
              <a:tblPr/>
              <a:tblGrid>
                <a:gridCol w="7581900">
                  <a:extLst>
                    <a:ext uri="{9D8B030D-6E8A-4147-A177-3AD203B41FA5}">
                      <a16:colId xmlns:a16="http://schemas.microsoft.com/office/drawing/2014/main" val="2181105081"/>
                    </a:ext>
                  </a:extLst>
                </a:gridCol>
              </a:tblGrid>
              <a:tr h="1404258">
                <a:tc>
                  <a:txBody>
                    <a:bodyPr/>
                    <a:lstStyle/>
                    <a:p>
                      <a:pPr algn="ctr" fontAlgn="b"/>
                      <a:r>
                        <a:rPr lang="en-US" sz="4800" b="0" i="0" u="none" strike="noStrike" dirty="0">
                          <a:solidFill>
                            <a:srgbClr val="000000"/>
                          </a:solidFill>
                          <a:effectLst/>
                          <a:latin typeface="Calibri" panose="020F0502020204030204" pitchFamily="34" charset="0"/>
                        </a:rPr>
                        <a:t>Eyetracking</a:t>
                      </a:r>
                    </a:p>
                  </a:txBody>
                  <a:tcPr marL="3810" marR="3810" marT="3810" anchor="b">
                    <a:lnL>
                      <a:noFill/>
                    </a:lnL>
                    <a:lnR>
                      <a:noFill/>
                    </a:lnR>
                    <a:lnT>
                      <a:noFill/>
                    </a:lnT>
                    <a:lnB>
                      <a:noFill/>
                    </a:lnB>
                  </a:tcPr>
                </a:tc>
                <a:extLst>
                  <a:ext uri="{0D108BD9-81ED-4DB2-BD59-A6C34878D82A}">
                    <a16:rowId xmlns:a16="http://schemas.microsoft.com/office/drawing/2014/main" val="3812007127"/>
                  </a:ext>
                </a:extLst>
              </a:tr>
            </a:tbl>
          </a:graphicData>
        </a:graphic>
      </p:graphicFrame>
    </p:spTree>
    <p:extLst>
      <p:ext uri="{BB962C8B-B14F-4D97-AF65-F5344CB8AC3E}">
        <p14:creationId xmlns:p14="http://schemas.microsoft.com/office/powerpoint/2010/main" val="37604118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A29231-30A0-1245-A3EE-C2B6C1EDF6EB}"/>
              </a:ext>
            </a:extLst>
          </p:cNvPr>
          <p:cNvSpPr>
            <a:spLocks noGrp="1"/>
          </p:cNvSpPr>
          <p:nvPr>
            <p:ph type="title"/>
          </p:nvPr>
        </p:nvSpPr>
        <p:spPr/>
        <p:txBody>
          <a:bodyPr/>
          <a:lstStyle/>
          <a:p>
            <a:r>
              <a:rPr kumimoji="1" lang="en-US" altLang="zh-CN" dirty="0"/>
              <a:t>Introduction</a:t>
            </a:r>
            <a:endParaRPr kumimoji="1" lang="zh-CN" altLang="en-US" dirty="0"/>
          </a:p>
        </p:txBody>
      </p:sp>
      <p:sp>
        <p:nvSpPr>
          <p:cNvPr id="3" name="内容占位符 2">
            <a:extLst>
              <a:ext uri="{FF2B5EF4-FFF2-40B4-BE49-F238E27FC236}">
                <a16:creationId xmlns:a16="http://schemas.microsoft.com/office/drawing/2014/main" id="{60D09DE2-908C-F34C-B1A5-85E67C5852D5}"/>
              </a:ext>
            </a:extLst>
          </p:cNvPr>
          <p:cNvSpPr>
            <a:spLocks noGrp="1"/>
          </p:cNvSpPr>
          <p:nvPr>
            <p:ph idx="1"/>
          </p:nvPr>
        </p:nvSpPr>
        <p:spPr/>
        <p:txBody>
          <a:bodyPr/>
          <a:lstStyle/>
          <a:p>
            <a:r>
              <a:rPr lang="en" altLang="zh-CN" dirty="0"/>
              <a:t>Eyetracking equipment can track and show where a person is looking. </a:t>
            </a:r>
          </a:p>
          <a:p>
            <a:r>
              <a:rPr lang="en" altLang="zh-CN" dirty="0"/>
              <a:t>To do so, it uses a special light to create a reflection in the person</a:t>
            </a:r>
            <a:r>
              <a:rPr lang="en-US" altLang="zh-CN" dirty="0"/>
              <a:t>’</a:t>
            </a:r>
            <a:r>
              <a:rPr lang="en" altLang="zh-CN" dirty="0"/>
              <a:t>s eyes. </a:t>
            </a:r>
          </a:p>
          <a:p>
            <a:r>
              <a:rPr lang="en" altLang="zh-CN" dirty="0"/>
              <a:t>Cameras in the tracker capture those reflections and use them to estimate the position and movement of the eyes. </a:t>
            </a:r>
          </a:p>
          <a:p>
            <a:r>
              <a:rPr lang="en" altLang="zh-CN" dirty="0"/>
              <a:t>That data is then projected onto the UI, resulting in a visualization of where the participant looked.</a:t>
            </a:r>
          </a:p>
          <a:p>
            <a:endParaRPr kumimoji="1" lang="zh-CN" altLang="en-US" dirty="0"/>
          </a:p>
        </p:txBody>
      </p:sp>
    </p:spTree>
    <p:extLst>
      <p:ext uri="{BB962C8B-B14F-4D97-AF65-F5344CB8AC3E}">
        <p14:creationId xmlns:p14="http://schemas.microsoft.com/office/powerpoint/2010/main" val="42771549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0FD449-2D58-464C-9F63-734558B8A4FE}"/>
              </a:ext>
            </a:extLst>
          </p:cNvPr>
          <p:cNvSpPr>
            <a:spLocks noGrp="1"/>
          </p:cNvSpPr>
          <p:nvPr>
            <p:ph type="title"/>
          </p:nvPr>
        </p:nvSpPr>
        <p:spPr/>
        <p:txBody>
          <a:bodyPr/>
          <a:lstStyle/>
          <a:p>
            <a:r>
              <a:rPr kumimoji="1" lang="en-US" altLang="zh-CN" dirty="0"/>
              <a:t>Tips in study</a:t>
            </a:r>
            <a:endParaRPr kumimoji="1" lang="zh-CN" altLang="en-US" dirty="0"/>
          </a:p>
        </p:txBody>
      </p:sp>
      <p:sp>
        <p:nvSpPr>
          <p:cNvPr id="3" name="内容占位符 2">
            <a:extLst>
              <a:ext uri="{FF2B5EF4-FFF2-40B4-BE49-F238E27FC236}">
                <a16:creationId xmlns:a16="http://schemas.microsoft.com/office/drawing/2014/main" id="{73E527E7-317B-714E-B455-A52BA7DDC781}"/>
              </a:ext>
            </a:extLst>
          </p:cNvPr>
          <p:cNvSpPr>
            <a:spLocks noGrp="1"/>
          </p:cNvSpPr>
          <p:nvPr>
            <p:ph idx="1"/>
          </p:nvPr>
        </p:nvSpPr>
        <p:spPr/>
        <p:txBody>
          <a:bodyPr/>
          <a:lstStyle/>
          <a:p>
            <a:r>
              <a:rPr lang="en" altLang="zh-CN" dirty="0"/>
              <a:t>In an eyetracking study, the tracker has to be calibrated for each participant. Every individual has a different eye shape, face shape, and height. </a:t>
            </a:r>
          </a:p>
          <a:p>
            <a:r>
              <a:rPr lang="en" altLang="zh-CN" dirty="0"/>
              <a:t>As a consequence, the tracker has to “learn” each participant before it can follow their gaze. Once the machine is calibrated, the participant has to stay roughly in the same position -- moving too far side to side or leaning in or out can cause the tracker to lose calibration.</a:t>
            </a:r>
          </a:p>
          <a:p>
            <a:endParaRPr kumimoji="1" lang="zh-CN" altLang="en-US" dirty="0"/>
          </a:p>
        </p:txBody>
      </p:sp>
    </p:spTree>
    <p:extLst>
      <p:ext uri="{BB962C8B-B14F-4D97-AF65-F5344CB8AC3E}">
        <p14:creationId xmlns:p14="http://schemas.microsoft.com/office/powerpoint/2010/main" val="3931207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D5007-2F3F-4BAB-A3AE-12F1126D39DF}"/>
              </a:ext>
            </a:extLst>
          </p:cNvPr>
          <p:cNvSpPr>
            <a:spLocks noGrp="1"/>
          </p:cNvSpPr>
          <p:nvPr>
            <p:ph type="title"/>
          </p:nvPr>
        </p:nvSpPr>
        <p:spPr>
          <a:xfrm>
            <a:off x="838200" y="370019"/>
            <a:ext cx="10515600" cy="1325563"/>
          </a:xfrm>
        </p:spPr>
        <p:txBody>
          <a:bodyPr>
            <a:normAutofit fontScale="90000"/>
          </a:bodyPr>
          <a:lstStyle/>
          <a:p>
            <a:r>
              <a:rPr lang="en-US" altLang="zh-CN" b="1" i="0" dirty="0">
                <a:solidFill>
                  <a:srgbClr val="333333"/>
                </a:solidFill>
                <a:effectLst/>
                <a:latin typeface="Source Sans Variable"/>
              </a:rPr>
              <a:t>Three Usability-Testing Formats Compared</a:t>
            </a:r>
            <a:br>
              <a:rPr lang="en-US" altLang="zh-CN" b="1" i="0" dirty="0">
                <a:solidFill>
                  <a:srgbClr val="333333"/>
                </a:solidFill>
                <a:effectLst/>
                <a:latin typeface="Source Sans Variable"/>
              </a:rPr>
            </a:br>
            <a:endParaRPr lang="zh-CN" altLang="en-US" dirty="0"/>
          </a:p>
        </p:txBody>
      </p:sp>
      <p:graphicFrame>
        <p:nvGraphicFramePr>
          <p:cNvPr id="4" name="Table 4">
            <a:extLst>
              <a:ext uri="{FF2B5EF4-FFF2-40B4-BE49-F238E27FC236}">
                <a16:creationId xmlns:a16="http://schemas.microsoft.com/office/drawing/2014/main" id="{3424AFF7-B090-4773-B363-5FE16F8B3DB7}"/>
              </a:ext>
            </a:extLst>
          </p:cNvPr>
          <p:cNvGraphicFramePr>
            <a:graphicFrameLocks noGrp="1"/>
          </p:cNvGraphicFramePr>
          <p:nvPr>
            <p:ph idx="1"/>
            <p:extLst>
              <p:ext uri="{D42A27DB-BD31-4B8C-83A1-F6EECF244321}">
                <p14:modId xmlns:p14="http://schemas.microsoft.com/office/powerpoint/2010/main" val="2893083121"/>
              </p:ext>
            </p:extLst>
          </p:nvPr>
        </p:nvGraphicFramePr>
        <p:xfrm>
          <a:off x="659295" y="1032801"/>
          <a:ext cx="10515600" cy="6035040"/>
        </p:xfrm>
        <a:graphic>
          <a:graphicData uri="http://schemas.openxmlformats.org/drawingml/2006/table">
            <a:tbl>
              <a:tblPr firstRow="1" bandRow="1">
                <a:tableStyleId>{5C22544A-7EE6-4342-B048-85BDC9FD1C3A}</a:tableStyleId>
              </a:tblPr>
              <a:tblGrid>
                <a:gridCol w="2628900">
                  <a:extLst>
                    <a:ext uri="{9D8B030D-6E8A-4147-A177-3AD203B41FA5}">
                      <a16:colId xmlns:a16="http://schemas.microsoft.com/office/drawing/2014/main" val="2074611373"/>
                    </a:ext>
                  </a:extLst>
                </a:gridCol>
                <a:gridCol w="2628900">
                  <a:extLst>
                    <a:ext uri="{9D8B030D-6E8A-4147-A177-3AD203B41FA5}">
                      <a16:colId xmlns:a16="http://schemas.microsoft.com/office/drawing/2014/main" val="4157966488"/>
                    </a:ext>
                  </a:extLst>
                </a:gridCol>
                <a:gridCol w="2628900">
                  <a:extLst>
                    <a:ext uri="{9D8B030D-6E8A-4147-A177-3AD203B41FA5}">
                      <a16:colId xmlns:a16="http://schemas.microsoft.com/office/drawing/2014/main" val="2544890596"/>
                    </a:ext>
                  </a:extLst>
                </a:gridCol>
                <a:gridCol w="2628900">
                  <a:extLst>
                    <a:ext uri="{9D8B030D-6E8A-4147-A177-3AD203B41FA5}">
                      <a16:colId xmlns:a16="http://schemas.microsoft.com/office/drawing/2014/main" val="1468746001"/>
                    </a:ext>
                  </a:extLst>
                </a:gridCol>
              </a:tblGrid>
              <a:tr h="592525">
                <a:tc>
                  <a:txBody>
                    <a:bodyPr/>
                    <a:lstStyle/>
                    <a:p>
                      <a:endParaRPr lang="zh-CN" altLang="en-US" dirty="0"/>
                    </a:p>
                  </a:txBody>
                  <a:tcPr/>
                </a:tc>
                <a:tc>
                  <a:txBody>
                    <a:bodyPr/>
                    <a:lstStyle/>
                    <a:p>
                      <a:r>
                        <a:rPr lang="en-US" b="1" dirty="0">
                          <a:effectLst/>
                          <a:latin typeface="Source Sans Variable"/>
                        </a:rPr>
                        <a:t>In-person moderated usability testing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lt1"/>
                          </a:solidFill>
                          <a:effectLst/>
                          <a:latin typeface="+mn-lt"/>
                          <a:ea typeface="+mn-ea"/>
                          <a:cs typeface="+mn-cs"/>
                        </a:rPr>
                        <a:t>Remote moderated usability testing</a:t>
                      </a:r>
                      <a:endParaRPr lang="zh-CN" alt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lt1"/>
                          </a:solidFill>
                          <a:effectLst/>
                          <a:latin typeface="+mn-lt"/>
                          <a:ea typeface="+mn-ea"/>
                          <a:cs typeface="+mn-cs"/>
                        </a:rPr>
                        <a:t>Remote unmoderated usability testing</a:t>
                      </a:r>
                      <a:endParaRPr lang="zh-CN" altLang="en-US" dirty="0"/>
                    </a:p>
                  </a:txBody>
                  <a:tcPr/>
                </a:tc>
                <a:extLst>
                  <a:ext uri="{0D108BD9-81ED-4DB2-BD59-A6C34878D82A}">
                    <a16:rowId xmlns:a16="http://schemas.microsoft.com/office/drawing/2014/main" val="1942811985"/>
                  </a:ext>
                </a:extLst>
              </a:tr>
              <a:tr h="11004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dk1"/>
                          </a:solidFill>
                          <a:effectLst/>
                          <a:latin typeface="+mn-lt"/>
                          <a:ea typeface="+mn-ea"/>
                          <a:cs typeface="+mn-cs"/>
                        </a:rPr>
                        <a:t>Testing location required </a:t>
                      </a:r>
                      <a:r>
                        <a:rPr lang="en-US" altLang="zh-CN" sz="1800" b="1" i="1" kern="1200" dirty="0">
                          <a:solidFill>
                            <a:schemeClr val="dk1"/>
                          </a:solidFill>
                          <a:effectLst/>
                          <a:latin typeface="+mn-lt"/>
                          <a:ea typeface="+mn-ea"/>
                          <a:cs typeface="+mn-cs"/>
                        </a:rPr>
                        <a:t>(for example, a usability-testing lab or focus-group facility)</a:t>
                      </a:r>
                      <a:endParaRPr lang="zh-CN" altLang="en-US" dirty="0"/>
                    </a:p>
                  </a:txBody>
                  <a:tcPr/>
                </a:tc>
                <a:tc>
                  <a:txBody>
                    <a:bodyPr/>
                    <a:lstStyle/>
                    <a:p>
                      <a:pPr algn="ctr"/>
                      <a:r>
                        <a:rPr lang="en-US" altLang="zh-CN" dirty="0"/>
                        <a:t>Yes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No</a:t>
                      </a:r>
                      <a:endParaRPr lang="zh-CN" altLang="en-US" dirty="0"/>
                    </a:p>
                  </a:txBody>
                  <a:tcPr/>
                </a:tc>
                <a:tc>
                  <a:txBody>
                    <a:bodyPr/>
                    <a:lstStyle/>
                    <a:p>
                      <a:pPr algn="ctr"/>
                      <a:r>
                        <a:rPr lang="en-US" altLang="zh-CN" sz="1800" b="0" i="0" kern="1200" dirty="0">
                          <a:solidFill>
                            <a:schemeClr val="dk1"/>
                          </a:solidFill>
                          <a:effectLst/>
                          <a:latin typeface="+mn-lt"/>
                          <a:ea typeface="+mn-ea"/>
                          <a:cs typeface="+mn-cs"/>
                        </a:rPr>
                        <a:t>No</a:t>
                      </a:r>
                      <a:endParaRPr lang="zh-CN" altLang="en-US" dirty="0"/>
                    </a:p>
                  </a:txBody>
                  <a:tcPr/>
                </a:tc>
                <a:extLst>
                  <a:ext uri="{0D108BD9-81ED-4DB2-BD59-A6C34878D82A}">
                    <a16:rowId xmlns:a16="http://schemas.microsoft.com/office/drawing/2014/main" val="1392897470"/>
                  </a:ext>
                </a:extLst>
              </a:tr>
              <a:tr h="592525">
                <a:tc>
                  <a:txBody>
                    <a:bodyPr/>
                    <a:lstStyle/>
                    <a:p>
                      <a:r>
                        <a:rPr lang="en-US" altLang="zh-CN" sz="1800" b="1" i="0" kern="1200" dirty="0">
                          <a:solidFill>
                            <a:schemeClr val="dk1"/>
                          </a:solidFill>
                          <a:effectLst/>
                          <a:latin typeface="+mn-lt"/>
                          <a:ea typeface="+mn-ea"/>
                          <a:cs typeface="+mn-cs"/>
                        </a:rPr>
                        <a:t>Typical cost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High</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Low</a:t>
                      </a:r>
                      <a:endParaRPr lang="zh-CN" altLang="en-US" dirty="0"/>
                    </a:p>
                    <a:p>
                      <a:endParaRPr lang="zh-CN" altLang="en-US" dirty="0"/>
                    </a:p>
                  </a:txBody>
                  <a:tcPr/>
                </a:tc>
                <a:tc>
                  <a:txBody>
                    <a:bodyPr/>
                    <a:lstStyle/>
                    <a:p>
                      <a:pPr algn="ctr"/>
                      <a:r>
                        <a:rPr lang="en-US" altLang="zh-CN" sz="1800" b="0" i="0" kern="1200" dirty="0">
                          <a:solidFill>
                            <a:schemeClr val="dk1"/>
                          </a:solidFill>
                          <a:effectLst/>
                          <a:latin typeface="+mn-lt"/>
                          <a:ea typeface="+mn-ea"/>
                          <a:cs typeface="+mn-cs"/>
                        </a:rPr>
                        <a:t>Low</a:t>
                      </a:r>
                      <a:endParaRPr lang="zh-CN" altLang="en-US" dirty="0"/>
                    </a:p>
                  </a:txBody>
                  <a:tcPr/>
                </a:tc>
                <a:extLst>
                  <a:ext uri="{0D108BD9-81ED-4DB2-BD59-A6C34878D82A}">
                    <a16:rowId xmlns:a16="http://schemas.microsoft.com/office/drawing/2014/main" val="3315988916"/>
                  </a:ext>
                </a:extLst>
              </a:tr>
              <a:tr h="1031195">
                <a:tc>
                  <a:txBody>
                    <a:bodyPr/>
                    <a:lstStyle/>
                    <a:p>
                      <a:r>
                        <a:rPr lang="en-US" altLang="zh-CN" sz="1800" b="1" i="0" kern="1200" dirty="0">
                          <a:solidFill>
                            <a:schemeClr val="dk1"/>
                          </a:solidFill>
                          <a:effectLst/>
                          <a:latin typeface="+mn-lt"/>
                          <a:ea typeface="+mn-ea"/>
                          <a:cs typeface="+mn-cs"/>
                        </a:rPr>
                        <a:t>Session scheduling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t>Fixed session dates and times</a:t>
                      </a:r>
                      <a:endParaRPr lang="zh-CN" altLang="en-US" dirty="0"/>
                    </a:p>
                    <a:p>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Flexible session dates and times</a:t>
                      </a:r>
                      <a:r>
                        <a:rPr lang="en-US" altLang="zh-CN" sz="1800" b="0" i="1" kern="1200" dirty="0">
                          <a:solidFill>
                            <a:schemeClr val="dk1"/>
                          </a:solidFill>
                          <a:effectLst/>
                          <a:latin typeface="+mn-lt"/>
                          <a:ea typeface="+mn-ea"/>
                          <a:cs typeface="+mn-cs"/>
                        </a:rPr>
                        <a:t> (can be modified depending on participant availability)</a:t>
                      </a:r>
                      <a:endParaRPr lang="zh-CN" altLang="en-US" dirty="0"/>
                    </a:p>
                  </a:txBody>
                  <a:tcPr/>
                </a:tc>
                <a:tc>
                  <a:txBody>
                    <a:bodyPr/>
                    <a:lstStyle/>
                    <a:p>
                      <a:pPr algn="ctr"/>
                      <a:r>
                        <a:rPr lang="en-US" altLang="zh-CN" sz="1800" b="0" i="0" kern="1200" dirty="0">
                          <a:solidFill>
                            <a:schemeClr val="dk1"/>
                          </a:solidFill>
                          <a:effectLst/>
                          <a:latin typeface="+mn-lt"/>
                          <a:ea typeface="+mn-ea"/>
                          <a:cs typeface="+mn-cs"/>
                        </a:rPr>
                        <a:t>No scheduling needed</a:t>
                      </a:r>
                      <a:r>
                        <a:rPr lang="en-US" altLang="zh-CN" sz="1800" b="0" i="1" kern="1200" dirty="0">
                          <a:solidFill>
                            <a:schemeClr val="dk1"/>
                          </a:solidFill>
                          <a:effectLst/>
                          <a:latin typeface="+mn-lt"/>
                          <a:ea typeface="+mn-ea"/>
                          <a:cs typeface="+mn-cs"/>
                        </a:rPr>
                        <a:t> (users participate on their own time)</a:t>
                      </a:r>
                      <a:endParaRPr lang="zh-CN" altLang="en-US" dirty="0"/>
                    </a:p>
                  </a:txBody>
                  <a:tcPr/>
                </a:tc>
                <a:extLst>
                  <a:ext uri="{0D108BD9-81ED-4DB2-BD59-A6C34878D82A}">
                    <a16:rowId xmlns:a16="http://schemas.microsoft.com/office/drawing/2014/main" val="3360371199"/>
                  </a:ext>
                </a:extLst>
              </a:tr>
              <a:tr h="1100403">
                <a:tc>
                  <a:txBody>
                    <a:bodyPr/>
                    <a:lstStyle/>
                    <a:p>
                      <a:r>
                        <a:rPr lang="en-US" altLang="zh-CN" sz="1800" b="1" i="0" kern="1200" dirty="0">
                          <a:solidFill>
                            <a:schemeClr val="dk1"/>
                          </a:solidFill>
                          <a:effectLst/>
                          <a:latin typeface="+mn-lt"/>
                          <a:ea typeface="+mn-ea"/>
                          <a:cs typeface="+mn-cs"/>
                        </a:rPr>
                        <a:t>Typical session length</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Can be short </a:t>
                      </a:r>
                      <a:r>
                        <a:rPr lang="en-US" altLang="zh-CN" sz="1800" b="0" i="1" kern="1200" dirty="0">
                          <a:solidFill>
                            <a:schemeClr val="dk1"/>
                          </a:solidFill>
                          <a:effectLst/>
                          <a:latin typeface="+mn-lt"/>
                          <a:ea typeface="+mn-ea"/>
                          <a:cs typeface="+mn-cs"/>
                        </a:rPr>
                        <a:t>(30 min)</a:t>
                      </a:r>
                      <a:r>
                        <a:rPr lang="en-US" altLang="zh-CN" sz="1800" b="0" i="0" kern="1200" dirty="0">
                          <a:solidFill>
                            <a:schemeClr val="dk1"/>
                          </a:solidFill>
                          <a:effectLst/>
                          <a:latin typeface="+mn-lt"/>
                          <a:ea typeface="+mn-ea"/>
                          <a:cs typeface="+mn-cs"/>
                        </a:rPr>
                        <a:t> or long </a:t>
                      </a:r>
                      <a:r>
                        <a:rPr lang="en-US" altLang="zh-CN" sz="1800" b="0" i="1" kern="1200" dirty="0">
                          <a:solidFill>
                            <a:schemeClr val="dk1"/>
                          </a:solidFill>
                          <a:effectLst/>
                          <a:latin typeface="+mn-lt"/>
                          <a:ea typeface="+mn-ea"/>
                          <a:cs typeface="+mn-cs"/>
                        </a:rPr>
                        <a:t>(2-3 hours)</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Can be short </a:t>
                      </a:r>
                      <a:r>
                        <a:rPr lang="en-US" altLang="zh-CN" sz="1800" b="0" i="1" kern="1200" dirty="0">
                          <a:solidFill>
                            <a:schemeClr val="dk1"/>
                          </a:solidFill>
                          <a:effectLst/>
                          <a:latin typeface="+mn-lt"/>
                          <a:ea typeface="+mn-ea"/>
                          <a:cs typeface="+mn-cs"/>
                        </a:rPr>
                        <a:t>(30 min)</a:t>
                      </a:r>
                      <a:r>
                        <a:rPr lang="en-US" altLang="zh-CN" sz="1800" b="0" i="0" kern="1200" dirty="0">
                          <a:solidFill>
                            <a:schemeClr val="dk1"/>
                          </a:solidFill>
                          <a:effectLst/>
                          <a:latin typeface="+mn-lt"/>
                          <a:ea typeface="+mn-ea"/>
                          <a:cs typeface="+mn-cs"/>
                        </a:rPr>
                        <a:t> or long </a:t>
                      </a:r>
                      <a:r>
                        <a:rPr lang="en-US" altLang="zh-CN" sz="1800" b="0" i="1" kern="1200" dirty="0">
                          <a:solidFill>
                            <a:schemeClr val="dk1"/>
                          </a:solidFill>
                          <a:effectLst/>
                          <a:latin typeface="+mn-lt"/>
                          <a:ea typeface="+mn-ea"/>
                          <a:cs typeface="+mn-cs"/>
                        </a:rPr>
                        <a:t>(2-3 hours)</a:t>
                      </a:r>
                      <a:endParaRPr lang="zh-CN" altLang="en-US" dirty="0"/>
                    </a:p>
                  </a:txBody>
                  <a:tcPr/>
                </a:tc>
                <a:tc>
                  <a:txBody>
                    <a:bodyPr/>
                    <a:lstStyle/>
                    <a:p>
                      <a:pPr algn="ctr"/>
                      <a:r>
                        <a:rPr lang="en-US" altLang="zh-CN" sz="1800" b="0" i="0" kern="1200" dirty="0">
                          <a:solidFill>
                            <a:schemeClr val="dk1"/>
                          </a:solidFill>
                          <a:effectLst/>
                          <a:latin typeface="+mn-lt"/>
                          <a:ea typeface="+mn-ea"/>
                          <a:cs typeface="+mn-cs"/>
                        </a:rPr>
                        <a:t>Most platforms require short sessions </a:t>
                      </a:r>
                      <a:r>
                        <a:rPr lang="en-US" altLang="zh-CN" sz="1800" b="0" i="1" kern="1200" dirty="0">
                          <a:solidFill>
                            <a:schemeClr val="dk1"/>
                          </a:solidFill>
                          <a:effectLst/>
                          <a:latin typeface="+mn-lt"/>
                          <a:ea typeface="+mn-ea"/>
                          <a:cs typeface="+mn-cs"/>
                        </a:rPr>
                        <a:t>(around 30 min)</a:t>
                      </a:r>
                      <a:endParaRPr lang="zh-CN" altLang="en-US" dirty="0"/>
                    </a:p>
                  </a:txBody>
                  <a:tcPr/>
                </a:tc>
                <a:extLst>
                  <a:ext uri="{0D108BD9-81ED-4DB2-BD59-A6C34878D82A}">
                    <a16:rowId xmlns:a16="http://schemas.microsoft.com/office/drawing/2014/main" val="758842589"/>
                  </a:ext>
                </a:extLst>
              </a:tr>
              <a:tr h="846464">
                <a:tc>
                  <a:txBody>
                    <a:bodyPr/>
                    <a:lstStyle/>
                    <a:p>
                      <a:r>
                        <a:rPr lang="en-US" altLang="zh-CN" sz="1800" b="1" i="0" kern="1200" dirty="0">
                          <a:solidFill>
                            <a:schemeClr val="dk1"/>
                          </a:solidFill>
                          <a:effectLst/>
                          <a:latin typeface="+mn-lt"/>
                          <a:ea typeface="+mn-ea"/>
                          <a:cs typeface="+mn-cs"/>
                        </a:rPr>
                        <a:t>Risk of “cheating” or unmotivated participants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Low</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800" b="0" i="0" kern="1200" dirty="0">
                          <a:solidFill>
                            <a:schemeClr val="dk1"/>
                          </a:solidFill>
                          <a:effectLst/>
                          <a:latin typeface="+mn-lt"/>
                          <a:ea typeface="+mn-ea"/>
                          <a:cs typeface="+mn-cs"/>
                        </a:rPr>
                        <a:t>Low</a:t>
                      </a:r>
                      <a:endParaRPr lang="zh-CN" altLang="en-US" dirty="0"/>
                    </a:p>
                  </a:txBody>
                  <a:tcPr/>
                </a:tc>
                <a:tc>
                  <a:txBody>
                    <a:bodyPr/>
                    <a:lstStyle/>
                    <a:p>
                      <a:r>
                        <a:rPr lang="en-US" altLang="zh-CN" sz="1800" b="0" i="0" kern="1200" dirty="0">
                          <a:solidFill>
                            <a:schemeClr val="dk1"/>
                          </a:solidFill>
                          <a:effectLst/>
                          <a:latin typeface="+mn-lt"/>
                          <a:ea typeface="+mn-ea"/>
                          <a:cs typeface="+mn-cs"/>
                        </a:rPr>
                        <a:t>High </a:t>
                      </a:r>
                      <a:r>
                        <a:rPr lang="en-US" altLang="zh-CN" sz="1800" b="0" i="1" kern="1200" dirty="0">
                          <a:solidFill>
                            <a:schemeClr val="dk1"/>
                          </a:solidFill>
                          <a:effectLst/>
                          <a:latin typeface="+mn-lt"/>
                          <a:ea typeface="+mn-ea"/>
                          <a:cs typeface="+mn-cs"/>
                        </a:rPr>
                        <a:t>(depending on how participants are recruited)</a:t>
                      </a:r>
                      <a:endParaRPr lang="zh-CN" altLang="en-US" dirty="0"/>
                    </a:p>
                  </a:txBody>
                  <a:tcPr/>
                </a:tc>
                <a:extLst>
                  <a:ext uri="{0D108BD9-81ED-4DB2-BD59-A6C34878D82A}">
                    <a16:rowId xmlns:a16="http://schemas.microsoft.com/office/drawing/2014/main" val="2050611645"/>
                  </a:ext>
                </a:extLst>
              </a:tr>
            </a:tbl>
          </a:graphicData>
        </a:graphic>
      </p:graphicFrame>
    </p:spTree>
    <p:extLst>
      <p:ext uri="{BB962C8B-B14F-4D97-AF65-F5344CB8AC3E}">
        <p14:creationId xmlns:p14="http://schemas.microsoft.com/office/powerpoint/2010/main" val="33527737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D37A47-0BE4-3E43-A224-B7C2CCF6853F}"/>
              </a:ext>
            </a:extLst>
          </p:cNvPr>
          <p:cNvSpPr>
            <a:spLocks noGrp="1"/>
          </p:cNvSpPr>
          <p:nvPr>
            <p:ph type="title"/>
          </p:nvPr>
        </p:nvSpPr>
        <p:spPr/>
        <p:txBody>
          <a:bodyPr/>
          <a:lstStyle/>
          <a:p>
            <a:r>
              <a:rPr lang="en" altLang="zh-CN" dirty="0"/>
              <a:t>Four main patterns</a:t>
            </a:r>
            <a:endParaRPr kumimoji="1" lang="zh-CN" altLang="en-US" dirty="0"/>
          </a:p>
        </p:txBody>
      </p:sp>
      <p:sp>
        <p:nvSpPr>
          <p:cNvPr id="3" name="内容占位符 2">
            <a:extLst>
              <a:ext uri="{FF2B5EF4-FFF2-40B4-BE49-F238E27FC236}">
                <a16:creationId xmlns:a16="http://schemas.microsoft.com/office/drawing/2014/main" id="{748E7C73-4902-D349-93D8-BD90A172E46A}"/>
              </a:ext>
            </a:extLst>
          </p:cNvPr>
          <p:cNvSpPr>
            <a:spLocks noGrp="1"/>
          </p:cNvSpPr>
          <p:nvPr>
            <p:ph idx="1"/>
          </p:nvPr>
        </p:nvSpPr>
        <p:spPr/>
        <p:txBody>
          <a:bodyPr/>
          <a:lstStyle/>
          <a:p>
            <a:r>
              <a:rPr lang="en" altLang="zh-CN" dirty="0"/>
              <a:t>Eyetracking research shows that there are 4 main patterns that people use to scan textual information on webpages: F-pattern, spotted pattern, layer-cake pattern, and commitment pattern.</a:t>
            </a:r>
          </a:p>
          <a:p>
            <a:endParaRPr kumimoji="1" lang="zh-CN" altLang="en-US" dirty="0"/>
          </a:p>
        </p:txBody>
      </p:sp>
      <p:graphicFrame>
        <p:nvGraphicFramePr>
          <p:cNvPr id="4" name="表格 4">
            <a:extLst>
              <a:ext uri="{FF2B5EF4-FFF2-40B4-BE49-F238E27FC236}">
                <a16:creationId xmlns:a16="http://schemas.microsoft.com/office/drawing/2014/main" id="{6C5428A6-A6A4-E243-84EE-DD9A6BB36ACB}"/>
              </a:ext>
            </a:extLst>
          </p:cNvPr>
          <p:cNvGraphicFramePr>
            <a:graphicFrameLocks noGrp="1"/>
          </p:cNvGraphicFramePr>
          <p:nvPr/>
        </p:nvGraphicFramePr>
        <p:xfrm>
          <a:off x="2032000" y="3340186"/>
          <a:ext cx="7238124" cy="2745304"/>
        </p:xfrm>
        <a:graphic>
          <a:graphicData uri="http://schemas.openxmlformats.org/drawingml/2006/table">
            <a:tbl>
              <a:tblPr firstRow="1" bandRow="1">
                <a:tableStyleId>{5C22544A-7EE6-4342-B048-85BDC9FD1C3A}</a:tableStyleId>
              </a:tblPr>
              <a:tblGrid>
                <a:gridCol w="7238124">
                  <a:extLst>
                    <a:ext uri="{9D8B030D-6E8A-4147-A177-3AD203B41FA5}">
                      <a16:colId xmlns:a16="http://schemas.microsoft.com/office/drawing/2014/main" val="271617064"/>
                    </a:ext>
                  </a:extLst>
                </a:gridCol>
              </a:tblGrid>
              <a:tr h="686326">
                <a:tc>
                  <a:txBody>
                    <a:bodyPr/>
                    <a:lstStyle/>
                    <a:p>
                      <a:pPr algn="ctr"/>
                      <a:r>
                        <a:rPr lang="en" altLang="zh-CN" sz="2800" b="0" dirty="0">
                          <a:solidFill>
                            <a:schemeClr val="tx1"/>
                          </a:solidFill>
                        </a:rPr>
                        <a:t>F-pattern</a:t>
                      </a:r>
                      <a:endParaRPr lang="zh-CN" altLang="en-US" sz="2800" b="0" dirty="0">
                        <a:solidFill>
                          <a:schemeClr val="tx1"/>
                        </a:solidFill>
                      </a:endParaRPr>
                    </a:p>
                  </a:txBody>
                  <a:tcPr/>
                </a:tc>
                <a:extLst>
                  <a:ext uri="{0D108BD9-81ED-4DB2-BD59-A6C34878D82A}">
                    <a16:rowId xmlns:a16="http://schemas.microsoft.com/office/drawing/2014/main" val="2902989480"/>
                  </a:ext>
                </a:extLst>
              </a:tr>
              <a:tr h="686326">
                <a:tc>
                  <a:txBody>
                    <a:bodyPr/>
                    <a:lstStyle/>
                    <a:p>
                      <a:pPr algn="ctr"/>
                      <a:r>
                        <a:rPr lang="en" altLang="zh-CN" sz="2800" dirty="0"/>
                        <a:t>Spotted pattern</a:t>
                      </a:r>
                      <a:endParaRPr lang="zh-CN" altLang="en-US" sz="2800" dirty="0"/>
                    </a:p>
                  </a:txBody>
                  <a:tcPr/>
                </a:tc>
                <a:extLst>
                  <a:ext uri="{0D108BD9-81ED-4DB2-BD59-A6C34878D82A}">
                    <a16:rowId xmlns:a16="http://schemas.microsoft.com/office/drawing/2014/main" val="344007334"/>
                  </a:ext>
                </a:extLst>
              </a:tr>
              <a:tr h="686326">
                <a:tc>
                  <a:txBody>
                    <a:bodyPr/>
                    <a:lstStyle/>
                    <a:p>
                      <a:pPr algn="ctr"/>
                      <a:r>
                        <a:rPr lang="en" altLang="zh-CN" sz="2800" dirty="0"/>
                        <a:t>Layer-cake pattern</a:t>
                      </a:r>
                      <a:endParaRPr lang="zh-CN" altLang="en-US" sz="2800" dirty="0"/>
                    </a:p>
                  </a:txBody>
                  <a:tcPr/>
                </a:tc>
                <a:extLst>
                  <a:ext uri="{0D108BD9-81ED-4DB2-BD59-A6C34878D82A}">
                    <a16:rowId xmlns:a16="http://schemas.microsoft.com/office/drawing/2014/main" val="1595709894"/>
                  </a:ext>
                </a:extLst>
              </a:tr>
              <a:tr h="686326">
                <a:tc>
                  <a:txBody>
                    <a:bodyPr/>
                    <a:lstStyle/>
                    <a:p>
                      <a:pPr algn="ctr"/>
                      <a:r>
                        <a:rPr lang="en" altLang="zh-CN" sz="2800" dirty="0"/>
                        <a:t>commitment pattern</a:t>
                      </a:r>
                      <a:endParaRPr lang="zh-CN" altLang="en-US" sz="2800" dirty="0"/>
                    </a:p>
                  </a:txBody>
                  <a:tcPr/>
                </a:tc>
                <a:extLst>
                  <a:ext uri="{0D108BD9-81ED-4DB2-BD59-A6C34878D82A}">
                    <a16:rowId xmlns:a16="http://schemas.microsoft.com/office/drawing/2014/main" val="1303423225"/>
                  </a:ext>
                </a:extLst>
              </a:tr>
            </a:tbl>
          </a:graphicData>
        </a:graphic>
      </p:graphicFrame>
    </p:spTree>
    <p:extLst>
      <p:ext uri="{BB962C8B-B14F-4D97-AF65-F5344CB8AC3E}">
        <p14:creationId xmlns:p14="http://schemas.microsoft.com/office/powerpoint/2010/main" val="430962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图片包含 文本&#10;&#10;描述已自动生成">
            <a:extLst>
              <a:ext uri="{FF2B5EF4-FFF2-40B4-BE49-F238E27FC236}">
                <a16:creationId xmlns:a16="http://schemas.microsoft.com/office/drawing/2014/main" id="{1F6919C0-9112-6540-9731-0EADE6764B81}"/>
              </a:ext>
            </a:extLst>
          </p:cNvPr>
          <p:cNvPicPr>
            <a:picLocks noChangeAspect="1"/>
          </p:cNvPicPr>
          <p:nvPr/>
        </p:nvPicPr>
        <p:blipFill>
          <a:blip r:embed="rId2"/>
          <a:stretch>
            <a:fillRect/>
          </a:stretch>
        </p:blipFill>
        <p:spPr>
          <a:xfrm>
            <a:off x="7841974" y="903046"/>
            <a:ext cx="3385751" cy="5263978"/>
          </a:xfrm>
          <a:prstGeom prst="rect">
            <a:avLst/>
          </a:prstGeom>
        </p:spPr>
      </p:pic>
      <p:sp>
        <p:nvSpPr>
          <p:cNvPr id="2" name="标题 1">
            <a:extLst>
              <a:ext uri="{FF2B5EF4-FFF2-40B4-BE49-F238E27FC236}">
                <a16:creationId xmlns:a16="http://schemas.microsoft.com/office/drawing/2014/main" id="{EF4C758D-89DD-0148-8AF1-53AD1B3484E8}"/>
              </a:ext>
            </a:extLst>
          </p:cNvPr>
          <p:cNvSpPr>
            <a:spLocks noGrp="1"/>
          </p:cNvSpPr>
          <p:nvPr>
            <p:ph type="title"/>
          </p:nvPr>
        </p:nvSpPr>
        <p:spPr/>
        <p:txBody>
          <a:bodyPr/>
          <a:lstStyle/>
          <a:p>
            <a:pPr marL="742950" indent="-742950">
              <a:buFont typeface="+mj-lt"/>
              <a:buAutoNum type="alphaLcPeriod"/>
            </a:pPr>
            <a:r>
              <a:rPr lang="en" altLang="zh-CN" dirty="0"/>
              <a:t>F-Pattern</a:t>
            </a:r>
            <a:endParaRPr kumimoji="1" lang="zh-CN" altLang="en-US" dirty="0"/>
          </a:p>
        </p:txBody>
      </p:sp>
      <p:sp>
        <p:nvSpPr>
          <p:cNvPr id="3" name="内容占位符 2">
            <a:extLst>
              <a:ext uri="{FF2B5EF4-FFF2-40B4-BE49-F238E27FC236}">
                <a16:creationId xmlns:a16="http://schemas.microsoft.com/office/drawing/2014/main" id="{0762E1C5-B3FD-5C49-948E-058ACEB537B1}"/>
              </a:ext>
            </a:extLst>
          </p:cNvPr>
          <p:cNvSpPr>
            <a:spLocks noGrp="1"/>
          </p:cNvSpPr>
          <p:nvPr>
            <p:ph idx="1"/>
          </p:nvPr>
        </p:nvSpPr>
        <p:spPr>
          <a:xfrm>
            <a:off x="838200" y="1825625"/>
            <a:ext cx="7003774" cy="4351338"/>
          </a:xfrm>
        </p:spPr>
        <p:txBody>
          <a:bodyPr/>
          <a:lstStyle/>
          <a:p>
            <a:r>
              <a:rPr lang="en" altLang="zh-CN" dirty="0"/>
              <a:t>In the absence of subheadings and bullets, users tend to fixate on the words toward the beginning of lines and toward the top of the page. </a:t>
            </a:r>
          </a:p>
          <a:p>
            <a:r>
              <a:rPr lang="en" altLang="zh-CN" dirty="0"/>
              <a:t>This scanning behavior results in an eyetracking pattern that resembles the capital letter F — hence, our name for this</a:t>
            </a:r>
            <a:r>
              <a:rPr lang="zh-CN" altLang="en-US" dirty="0"/>
              <a:t> </a:t>
            </a:r>
            <a:r>
              <a:rPr lang="en-US" altLang="zh-CN" dirty="0"/>
              <a:t>pattern</a:t>
            </a:r>
            <a:r>
              <a:rPr lang="en" altLang="zh-CN" dirty="0"/>
              <a:t>. In left-to-right languages, text on the left and towards the top of the page is read more than text on the right or towards the bottom of the page.</a:t>
            </a:r>
            <a:endParaRPr kumimoji="1" lang="zh-CN" altLang="en-US" dirty="0"/>
          </a:p>
        </p:txBody>
      </p:sp>
    </p:spTree>
    <p:extLst>
      <p:ext uri="{BB962C8B-B14F-4D97-AF65-F5344CB8AC3E}">
        <p14:creationId xmlns:p14="http://schemas.microsoft.com/office/powerpoint/2010/main" val="30195121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480DBC-83AC-4143-83C9-F14ACF738E01}"/>
              </a:ext>
            </a:extLst>
          </p:cNvPr>
          <p:cNvSpPr>
            <a:spLocks noGrp="1"/>
          </p:cNvSpPr>
          <p:nvPr>
            <p:ph type="title"/>
          </p:nvPr>
        </p:nvSpPr>
        <p:spPr/>
        <p:txBody>
          <a:bodyPr/>
          <a:lstStyle/>
          <a:p>
            <a:pPr marL="742950" indent="-742950">
              <a:buFont typeface="+mj-lt"/>
              <a:buAutoNum type="alphaLcPeriod" startAt="2"/>
            </a:pPr>
            <a:r>
              <a:rPr lang="en" altLang="zh-CN" dirty="0"/>
              <a:t>Spotted Pattern</a:t>
            </a:r>
            <a:endParaRPr kumimoji="1" lang="zh-CN" altLang="en-US" dirty="0"/>
          </a:p>
        </p:txBody>
      </p:sp>
      <p:sp>
        <p:nvSpPr>
          <p:cNvPr id="3" name="内容占位符 2">
            <a:extLst>
              <a:ext uri="{FF2B5EF4-FFF2-40B4-BE49-F238E27FC236}">
                <a16:creationId xmlns:a16="http://schemas.microsoft.com/office/drawing/2014/main" id="{533E6E4B-E396-5249-8AB0-07CD3532F114}"/>
              </a:ext>
            </a:extLst>
          </p:cNvPr>
          <p:cNvSpPr>
            <a:spLocks noGrp="1"/>
          </p:cNvSpPr>
          <p:nvPr>
            <p:ph idx="1"/>
          </p:nvPr>
        </p:nvSpPr>
        <p:spPr>
          <a:xfrm>
            <a:off x="838201" y="1825625"/>
            <a:ext cx="5632173" cy="4351338"/>
          </a:xfrm>
        </p:spPr>
        <p:txBody>
          <a:bodyPr>
            <a:normAutofit/>
          </a:bodyPr>
          <a:lstStyle/>
          <a:p>
            <a:r>
              <a:rPr lang="en" altLang="zh-CN" dirty="0"/>
              <a:t>The spotted scanning pattern involves fixating on specific words or chunks of words spread throughout the page. The user chooses words because they visually stand out in the text</a:t>
            </a:r>
            <a:r>
              <a:rPr lang="en-US" altLang="zh-CN" dirty="0"/>
              <a:t>. </a:t>
            </a:r>
            <a:r>
              <a:rPr lang="en" altLang="zh-CN" dirty="0"/>
              <a:t>They are styled differently (e.g.,  links, differently colored words, bolded words, bulleted lists).</a:t>
            </a:r>
          </a:p>
        </p:txBody>
      </p:sp>
      <p:pic>
        <p:nvPicPr>
          <p:cNvPr id="6" name="图片 5" descr="图形用户界面, 网站&#10;&#10;描述已自动生成">
            <a:extLst>
              <a:ext uri="{FF2B5EF4-FFF2-40B4-BE49-F238E27FC236}">
                <a16:creationId xmlns:a16="http://schemas.microsoft.com/office/drawing/2014/main" id="{BD830DCC-DD00-E442-A5BA-90051A972BE2}"/>
              </a:ext>
            </a:extLst>
          </p:cNvPr>
          <p:cNvPicPr>
            <a:picLocks noChangeAspect="1"/>
          </p:cNvPicPr>
          <p:nvPr/>
        </p:nvPicPr>
        <p:blipFill>
          <a:blip r:embed="rId2"/>
          <a:stretch>
            <a:fillRect/>
          </a:stretch>
        </p:blipFill>
        <p:spPr>
          <a:xfrm>
            <a:off x="6877877" y="990420"/>
            <a:ext cx="4572001" cy="5077212"/>
          </a:xfrm>
          <a:prstGeom prst="rect">
            <a:avLst/>
          </a:prstGeom>
        </p:spPr>
      </p:pic>
    </p:spTree>
    <p:extLst>
      <p:ext uri="{BB962C8B-B14F-4D97-AF65-F5344CB8AC3E}">
        <p14:creationId xmlns:p14="http://schemas.microsoft.com/office/powerpoint/2010/main" val="30497586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9EED3C-7153-5D4D-AE09-32AE0B4D14C5}"/>
              </a:ext>
            </a:extLst>
          </p:cNvPr>
          <p:cNvSpPr>
            <a:spLocks noGrp="1"/>
          </p:cNvSpPr>
          <p:nvPr>
            <p:ph type="title"/>
          </p:nvPr>
        </p:nvSpPr>
        <p:spPr>
          <a:xfrm>
            <a:off x="902044" y="319087"/>
            <a:ext cx="10058400" cy="1371600"/>
          </a:xfrm>
        </p:spPr>
        <p:txBody>
          <a:bodyPr/>
          <a:lstStyle/>
          <a:p>
            <a:pPr marL="742950" indent="-742950">
              <a:buFont typeface="+mj-lt"/>
              <a:buAutoNum type="alphaLcPeriod" startAt="3"/>
            </a:pPr>
            <a:r>
              <a:rPr lang="en" altLang="zh-CN" dirty="0"/>
              <a:t>Layer-Cake Scanning Pattern</a:t>
            </a:r>
            <a:endParaRPr kumimoji="1" lang="zh-CN" altLang="en-US" dirty="0"/>
          </a:p>
        </p:txBody>
      </p:sp>
      <p:sp>
        <p:nvSpPr>
          <p:cNvPr id="3" name="内容占位符 2">
            <a:extLst>
              <a:ext uri="{FF2B5EF4-FFF2-40B4-BE49-F238E27FC236}">
                <a16:creationId xmlns:a16="http://schemas.microsoft.com/office/drawing/2014/main" id="{0B356C0E-F0B7-E64F-B0AD-A6223F262144}"/>
              </a:ext>
            </a:extLst>
          </p:cNvPr>
          <p:cNvSpPr>
            <a:spLocks noGrp="1"/>
          </p:cNvSpPr>
          <p:nvPr>
            <p:ph idx="1"/>
          </p:nvPr>
        </p:nvSpPr>
        <p:spPr>
          <a:xfrm>
            <a:off x="5931244" y="1690687"/>
            <a:ext cx="5640860" cy="4522573"/>
          </a:xfrm>
        </p:spPr>
        <p:txBody>
          <a:bodyPr>
            <a:normAutofit/>
          </a:bodyPr>
          <a:lstStyle/>
          <a:p>
            <a:r>
              <a:rPr lang="en" altLang="zh-CN" dirty="0"/>
              <a:t>The layer-cake scanning pattern consists of fixations placed mostly on the page’s headings and subheadings. There are few other fixations on the text in between — that is, until users locate the heading they are interested in; at that point, they usually read the accompanying body text below. </a:t>
            </a:r>
          </a:p>
          <a:p>
            <a:r>
              <a:rPr lang="en" altLang="zh-CN" dirty="0"/>
              <a:t>In an eyetracking heatmap or gaze plot, the layer-cake pattern looks like a set of horizontal stripes and blank spaces between them, resembling a layer cake (with cake on a level, then frosting, then cake, and so on).</a:t>
            </a:r>
            <a:endParaRPr kumimoji="1" lang="zh-CN" altLang="en-US" dirty="0"/>
          </a:p>
        </p:txBody>
      </p:sp>
      <p:pic>
        <p:nvPicPr>
          <p:cNvPr id="5" name="图片 4" descr="文本&#10;&#10;低可信度描述已自动生成">
            <a:extLst>
              <a:ext uri="{FF2B5EF4-FFF2-40B4-BE49-F238E27FC236}">
                <a16:creationId xmlns:a16="http://schemas.microsoft.com/office/drawing/2014/main" id="{B96C65FF-05C8-8C48-8617-E835E6FAEED8}"/>
              </a:ext>
            </a:extLst>
          </p:cNvPr>
          <p:cNvPicPr>
            <a:picLocks noChangeAspect="1"/>
          </p:cNvPicPr>
          <p:nvPr/>
        </p:nvPicPr>
        <p:blipFill>
          <a:blip r:embed="rId2"/>
          <a:stretch>
            <a:fillRect/>
          </a:stretch>
        </p:blipFill>
        <p:spPr>
          <a:xfrm>
            <a:off x="758687" y="1690686"/>
            <a:ext cx="4817165" cy="4522573"/>
          </a:xfrm>
          <a:prstGeom prst="rect">
            <a:avLst/>
          </a:prstGeom>
        </p:spPr>
      </p:pic>
    </p:spTree>
    <p:extLst>
      <p:ext uri="{BB962C8B-B14F-4D97-AF65-F5344CB8AC3E}">
        <p14:creationId xmlns:p14="http://schemas.microsoft.com/office/powerpoint/2010/main" val="23028405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6B5C83-3C62-CE42-8515-C913B59A7821}"/>
              </a:ext>
            </a:extLst>
          </p:cNvPr>
          <p:cNvSpPr>
            <a:spLocks noGrp="1"/>
          </p:cNvSpPr>
          <p:nvPr>
            <p:ph type="title"/>
          </p:nvPr>
        </p:nvSpPr>
        <p:spPr>
          <a:xfrm>
            <a:off x="947530" y="386556"/>
            <a:ext cx="10058400" cy="1371600"/>
          </a:xfrm>
        </p:spPr>
        <p:txBody>
          <a:bodyPr/>
          <a:lstStyle/>
          <a:p>
            <a:pPr marL="742950" indent="-742950">
              <a:buFont typeface="+mj-lt"/>
              <a:buAutoNum type="alphaLcPeriod" startAt="4"/>
            </a:pPr>
            <a:r>
              <a:rPr lang="en" altLang="zh-CN" dirty="0"/>
              <a:t>Commitment Pattern</a:t>
            </a:r>
            <a:endParaRPr kumimoji="1" lang="zh-CN" altLang="en-US" dirty="0"/>
          </a:p>
        </p:txBody>
      </p:sp>
      <p:sp>
        <p:nvSpPr>
          <p:cNvPr id="3" name="内容占位符 2">
            <a:extLst>
              <a:ext uri="{FF2B5EF4-FFF2-40B4-BE49-F238E27FC236}">
                <a16:creationId xmlns:a16="http://schemas.microsoft.com/office/drawing/2014/main" id="{EFBCCA6D-E8F0-854C-B406-E777F3B22CA8}"/>
              </a:ext>
            </a:extLst>
          </p:cNvPr>
          <p:cNvSpPr>
            <a:spLocks noGrp="1"/>
          </p:cNvSpPr>
          <p:nvPr>
            <p:ph idx="1"/>
          </p:nvPr>
        </p:nvSpPr>
        <p:spPr>
          <a:xfrm>
            <a:off x="5165125" y="1758156"/>
            <a:ext cx="6499653" cy="4351338"/>
          </a:xfrm>
        </p:spPr>
        <p:txBody>
          <a:bodyPr>
            <a:normAutofit/>
          </a:bodyPr>
          <a:lstStyle/>
          <a:p>
            <a:r>
              <a:rPr lang="en" altLang="zh-CN" dirty="0"/>
              <a:t>The commitment pattern demonstrates traditional reading, not scanning. In this pattern, users fixate on all or most content words in the text passage. This pattern usually occurs when users are very interested or very motivated to read the content.</a:t>
            </a:r>
          </a:p>
          <a:p>
            <a:r>
              <a:rPr lang="en" altLang="zh-CN" dirty="0"/>
              <a:t>The commitment pattern usually leads to the best comprehension. </a:t>
            </a:r>
            <a:endParaRPr kumimoji="1" lang="zh-CN" altLang="en-US" dirty="0"/>
          </a:p>
        </p:txBody>
      </p:sp>
      <p:pic>
        <p:nvPicPr>
          <p:cNvPr id="5" name="图片 4" descr="图形用户界面, 应用程序, 地图&#10;&#10;描述已自动生成">
            <a:extLst>
              <a:ext uri="{FF2B5EF4-FFF2-40B4-BE49-F238E27FC236}">
                <a16:creationId xmlns:a16="http://schemas.microsoft.com/office/drawing/2014/main" id="{084F37A2-F6E3-FA49-BDFB-6CE0F530E740}"/>
              </a:ext>
            </a:extLst>
          </p:cNvPr>
          <p:cNvPicPr>
            <a:picLocks noChangeAspect="1"/>
          </p:cNvPicPr>
          <p:nvPr/>
        </p:nvPicPr>
        <p:blipFill>
          <a:blip r:embed="rId2"/>
          <a:stretch>
            <a:fillRect/>
          </a:stretch>
        </p:blipFill>
        <p:spPr>
          <a:xfrm>
            <a:off x="1018090" y="1758156"/>
            <a:ext cx="3573381" cy="4530995"/>
          </a:xfrm>
          <a:prstGeom prst="rect">
            <a:avLst/>
          </a:prstGeom>
        </p:spPr>
      </p:pic>
    </p:spTree>
    <p:extLst>
      <p:ext uri="{BB962C8B-B14F-4D97-AF65-F5344CB8AC3E}">
        <p14:creationId xmlns:p14="http://schemas.microsoft.com/office/powerpoint/2010/main" val="21901032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6CA81D-E061-F94E-A12F-44EF3EEC65F8}"/>
              </a:ext>
            </a:extLst>
          </p:cNvPr>
          <p:cNvSpPr>
            <a:spLocks noGrp="1"/>
          </p:cNvSpPr>
          <p:nvPr>
            <p:ph type="title"/>
          </p:nvPr>
        </p:nvSpPr>
        <p:spPr/>
        <p:txBody>
          <a:bodyPr/>
          <a:lstStyle/>
          <a:p>
            <a:r>
              <a:rPr kumimoji="1" lang="en-US" altLang="zh-CN" dirty="0"/>
              <a:t>In conclusion</a:t>
            </a:r>
            <a:endParaRPr kumimoji="1" lang="zh-CN" altLang="en-US" dirty="0"/>
          </a:p>
        </p:txBody>
      </p:sp>
      <p:sp>
        <p:nvSpPr>
          <p:cNvPr id="3" name="内容占位符 2">
            <a:extLst>
              <a:ext uri="{FF2B5EF4-FFF2-40B4-BE49-F238E27FC236}">
                <a16:creationId xmlns:a16="http://schemas.microsoft.com/office/drawing/2014/main" id="{DA43B7E8-7568-4047-BE5B-603D5B4C0AC9}"/>
              </a:ext>
            </a:extLst>
          </p:cNvPr>
          <p:cNvSpPr>
            <a:spLocks noGrp="1"/>
          </p:cNvSpPr>
          <p:nvPr>
            <p:ph idx="1"/>
          </p:nvPr>
        </p:nvSpPr>
        <p:spPr/>
        <p:txBody>
          <a:bodyPr/>
          <a:lstStyle/>
          <a:p>
            <a:r>
              <a:rPr lang="en" altLang="zh-CN" dirty="0"/>
              <a:t>Eyetracking research helps us to see the details of how users look at content and how they choose to skip or read it. </a:t>
            </a:r>
          </a:p>
          <a:p>
            <a:r>
              <a:rPr lang="en" altLang="zh-CN" dirty="0"/>
              <a:t>When you write, edit, or organize text on a webpage or in an app, keep in mind that how you present your content is likely to favor one of the four text-scanning patterns: the F-pattern, spotted, layer cake, and commitment patterns. </a:t>
            </a:r>
          </a:p>
          <a:p>
            <a:r>
              <a:rPr lang="en" altLang="zh-CN" dirty="0"/>
              <a:t>Know that most users will read very little from a wall of text; support them by chunking your content into sections and bulleted lists, by using meaningful subheadings, and by special visual styling for keywords.</a:t>
            </a:r>
            <a:endParaRPr kumimoji="1" lang="zh-CN" altLang="en-US" dirty="0"/>
          </a:p>
        </p:txBody>
      </p:sp>
    </p:spTree>
    <p:extLst>
      <p:ext uri="{BB962C8B-B14F-4D97-AF65-F5344CB8AC3E}">
        <p14:creationId xmlns:p14="http://schemas.microsoft.com/office/powerpoint/2010/main" val="213954235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104231-2130-2742-BE3D-4536BA45DFA0}"/>
              </a:ext>
            </a:extLst>
          </p:cNvPr>
          <p:cNvSpPr>
            <a:spLocks noGrp="1"/>
          </p:cNvSpPr>
          <p:nvPr>
            <p:ph type="title"/>
          </p:nvPr>
        </p:nvSpPr>
        <p:spPr>
          <a:xfrm>
            <a:off x="838200" y="486812"/>
            <a:ext cx="10913076" cy="1325563"/>
          </a:xfrm>
        </p:spPr>
        <p:txBody>
          <a:bodyPr>
            <a:normAutofit/>
          </a:bodyPr>
          <a:lstStyle/>
          <a:p>
            <a:r>
              <a:rPr kumimoji="1" lang="en" altLang="zh-CN" sz="4000" dirty="0"/>
              <a:t>Improvements to the website </a:t>
            </a:r>
            <a:br>
              <a:rPr kumimoji="1" lang="en" altLang="zh-CN" sz="4000" dirty="0"/>
            </a:br>
            <a:r>
              <a:rPr kumimoji="1" lang="en" altLang="zh-CN" sz="4000" dirty="0"/>
              <a:t>through eyetracking</a:t>
            </a:r>
            <a:endParaRPr kumimoji="1" lang="zh-CN" altLang="en-US" sz="4000" dirty="0"/>
          </a:p>
        </p:txBody>
      </p:sp>
      <p:sp>
        <p:nvSpPr>
          <p:cNvPr id="3" name="内容占位符 2">
            <a:extLst>
              <a:ext uri="{FF2B5EF4-FFF2-40B4-BE49-F238E27FC236}">
                <a16:creationId xmlns:a16="http://schemas.microsoft.com/office/drawing/2014/main" id="{4838FFB7-372E-E94F-B518-6A8D8B903188}"/>
              </a:ext>
            </a:extLst>
          </p:cNvPr>
          <p:cNvSpPr>
            <a:spLocks noGrp="1"/>
          </p:cNvSpPr>
          <p:nvPr>
            <p:ph idx="1"/>
          </p:nvPr>
        </p:nvSpPr>
        <p:spPr>
          <a:xfrm>
            <a:off x="838200" y="2145748"/>
            <a:ext cx="10515600" cy="4473918"/>
          </a:xfrm>
        </p:spPr>
        <p:txBody>
          <a:bodyPr/>
          <a:lstStyle/>
          <a:p>
            <a:pPr marL="514350" indent="-514350">
              <a:buFont typeface="+mj-lt"/>
              <a:buAutoNum type="arabicPeriod"/>
            </a:pPr>
            <a:r>
              <a:rPr lang="en" altLang="zh-CN" b="1" dirty="0"/>
              <a:t>Clean, clear close-up images draw more visual attention.</a:t>
            </a:r>
            <a:r>
              <a:rPr lang="en" altLang="zh-CN" dirty="0"/>
              <a:t> While abstract art images may make your site look interesting, they won't attract much attention from readers. If you need to use these images, make sure they are clear and easy to read. It is important to note that the images associated with real "people" are "superior" to the so-called model images.</a:t>
            </a:r>
          </a:p>
          <a:p>
            <a:pPr marL="514350" indent="-514350">
              <a:buFont typeface="+mj-lt"/>
              <a:buAutoNum type="arabicPeriod"/>
            </a:pPr>
            <a:r>
              <a:rPr lang="en" altLang="zh-CN" b="1" dirty="0"/>
              <a:t>Headlines catch the eye.</a:t>
            </a:r>
            <a:r>
              <a:rPr lang="en" altLang="zh-CN" dirty="0"/>
              <a:t> When browsing a web page, the first thing a reader will notice is the title. Ensure that all relevant links on the page are unblocked and effective, so that readers can smoothly search through the site.</a:t>
            </a:r>
          </a:p>
          <a:p>
            <a:pPr marL="514350" indent="-514350">
              <a:buFont typeface="+mj-lt"/>
              <a:buAutoNum type="arabicPeriod"/>
            </a:pPr>
            <a:r>
              <a:rPr lang="en" altLang="zh-CN" b="1" dirty="0"/>
              <a:t>Short paragraphs are more expressive than long paragraphs.</a:t>
            </a:r>
            <a:r>
              <a:rPr lang="en" altLang="zh-CN" dirty="0"/>
              <a:t> Web information is intended for the majority of unconnected users who emphasize quick browsing. Keep messages short paragraphs and sentence structures unless the context requires them, such as the product description on this e-commerce site.</a:t>
            </a:r>
          </a:p>
          <a:p>
            <a:pPr marL="514350" indent="-514350">
              <a:buFont typeface="+mj-lt"/>
              <a:buAutoNum type="arabicPeriod"/>
            </a:pPr>
            <a:endParaRPr lang="en" altLang="zh-CN" dirty="0"/>
          </a:p>
          <a:p>
            <a:pPr marL="514350" indent="-514350">
              <a:buFont typeface="+mj-lt"/>
              <a:buAutoNum type="arabicPeriod"/>
            </a:pPr>
            <a:endParaRPr lang="en" altLang="zh-CN" dirty="0"/>
          </a:p>
          <a:p>
            <a:endParaRPr kumimoji="1" lang="zh-CN" altLang="en-US" dirty="0"/>
          </a:p>
        </p:txBody>
      </p:sp>
    </p:spTree>
    <p:extLst>
      <p:ext uri="{BB962C8B-B14F-4D97-AF65-F5344CB8AC3E}">
        <p14:creationId xmlns:p14="http://schemas.microsoft.com/office/powerpoint/2010/main" val="21105345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AFA98B7-B909-A046-9D52-D881317EC0D8}"/>
              </a:ext>
            </a:extLst>
          </p:cNvPr>
          <p:cNvSpPr>
            <a:spLocks noGrp="1"/>
          </p:cNvSpPr>
          <p:nvPr>
            <p:ph idx="1"/>
          </p:nvPr>
        </p:nvSpPr>
        <p:spPr>
          <a:xfrm>
            <a:off x="711589" y="1231916"/>
            <a:ext cx="10416746" cy="5226480"/>
          </a:xfrm>
        </p:spPr>
        <p:txBody>
          <a:bodyPr>
            <a:normAutofit/>
          </a:bodyPr>
          <a:lstStyle/>
          <a:p>
            <a:pPr marL="514350" indent="-514350">
              <a:buFont typeface="+mj-lt"/>
              <a:buAutoNum type="arabicPeriod" startAt="4"/>
            </a:pPr>
            <a:r>
              <a:rPr lang="en" altLang="zh-CN" b="1" dirty="0"/>
              <a:t>Ads at the top and left of the page are more eye-catching.</a:t>
            </a:r>
            <a:r>
              <a:rPr lang="en" altLang="zh-CN" dirty="0"/>
              <a:t> If you need product placement on your site, try to integrate them into the top left of the page so they attract the most visual attention. Of course, just because users notice these ads doesn't mean they'll click on them. So don't sacrifice your site design for the sake of advertising attention.</a:t>
            </a:r>
          </a:p>
          <a:p>
            <a:pPr marL="514350" indent="-514350">
              <a:buFont typeface="+mj-lt"/>
              <a:buAutoNum type="arabicPeriod" startAt="5"/>
            </a:pPr>
            <a:r>
              <a:rPr lang="en" altLang="zh-CN" b="1" dirty="0"/>
              <a:t>Placed at the top of the page, navigation tools will work better. </a:t>
            </a:r>
            <a:r>
              <a:rPr lang="en" altLang="zh-CN" dirty="0"/>
              <a:t>Ideally, you don't want your readers to be satisfied with just looking at the initial page when they open your site, you want them to look at something else they're interested in. Placing the navigator at the top of the page makes it easy for users to find the desired content using the tool.</a:t>
            </a:r>
          </a:p>
          <a:p>
            <a:pPr marL="514350" indent="-514350">
              <a:buFont typeface="+mj-lt"/>
              <a:buAutoNum type="arabicPeriod" startAt="5"/>
            </a:pPr>
            <a:r>
              <a:rPr lang="en" altLang="zh-CN" b="1" dirty="0"/>
              <a:t>Use the white space.</a:t>
            </a:r>
            <a:r>
              <a:rPr lang="en" altLang="zh-CN" dirty="0"/>
              <a:t> While it's tempting to fill every inch of your web page, it's actually better to leave some of your site free. Web sites can overwhelm users with too much information, and they can forget much of what's on offer. So keep the page simple and give the reader some visual space to relax.</a:t>
            </a:r>
          </a:p>
          <a:p>
            <a:pPr marL="514350" indent="-514350">
              <a:buFont typeface="+mj-lt"/>
              <a:buAutoNum type="arabicPeriod" startAt="3"/>
            </a:pPr>
            <a:endParaRPr lang="en" altLang="zh-CN" dirty="0"/>
          </a:p>
          <a:p>
            <a:pPr marL="514350" indent="-514350">
              <a:buFont typeface="+mj-lt"/>
              <a:buAutoNum type="arabicPeriod" startAt="3"/>
            </a:pPr>
            <a:endParaRPr kumimoji="1" lang="zh-CN" altLang="en-US" dirty="0"/>
          </a:p>
        </p:txBody>
      </p:sp>
    </p:spTree>
    <p:extLst>
      <p:ext uri="{BB962C8B-B14F-4D97-AF65-F5344CB8AC3E}">
        <p14:creationId xmlns:p14="http://schemas.microsoft.com/office/powerpoint/2010/main" val="425889192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F9332FC-22B6-4434-ADE2-6729CE6D3CD0}"/>
              </a:ext>
            </a:extLst>
          </p:cNvPr>
          <p:cNvPicPr>
            <a:picLocks noGrp="1" noChangeAspect="1"/>
          </p:cNvPicPr>
          <p:nvPr>
            <p:ph idx="1"/>
          </p:nvPr>
        </p:nvPicPr>
        <p:blipFill>
          <a:blip r:embed="rId2"/>
          <a:stretch>
            <a:fillRect/>
          </a:stretch>
        </p:blipFill>
        <p:spPr>
          <a:xfrm>
            <a:off x="980721" y="1901938"/>
            <a:ext cx="5115279" cy="3054123"/>
          </a:xfrm>
        </p:spPr>
      </p:pic>
      <p:sp>
        <p:nvSpPr>
          <p:cNvPr id="6" name="TextBox 5">
            <a:extLst>
              <a:ext uri="{FF2B5EF4-FFF2-40B4-BE49-F238E27FC236}">
                <a16:creationId xmlns:a16="http://schemas.microsoft.com/office/drawing/2014/main" id="{D13FE10D-4909-4A0A-93E1-F4BFB214E0B0}"/>
              </a:ext>
            </a:extLst>
          </p:cNvPr>
          <p:cNvSpPr txBox="1"/>
          <p:nvPr/>
        </p:nvSpPr>
        <p:spPr>
          <a:xfrm>
            <a:off x="6972300" y="3173186"/>
            <a:ext cx="4419600" cy="646331"/>
          </a:xfrm>
          <a:prstGeom prst="rect">
            <a:avLst/>
          </a:prstGeom>
          <a:noFill/>
        </p:spPr>
        <p:txBody>
          <a:bodyPr wrap="square" rtlCol="0">
            <a:spAutoFit/>
          </a:bodyPr>
          <a:lstStyle/>
          <a:p>
            <a:r>
              <a:rPr lang="en-US" sz="1800" b="0" i="0">
                <a:solidFill>
                  <a:srgbClr val="000000"/>
                </a:solidFill>
                <a:effectLst/>
                <a:latin typeface="ArialMT"/>
              </a:rPr>
              <a:t>Any Questions ?</a:t>
            </a:r>
            <a:r>
              <a:rPr lang="en-US"/>
              <a:t> </a:t>
            </a:r>
            <a:br>
              <a:rPr lang="en-US"/>
            </a:br>
            <a:endParaRPr lang="en-US"/>
          </a:p>
        </p:txBody>
      </p:sp>
    </p:spTree>
    <p:extLst>
      <p:ext uri="{BB962C8B-B14F-4D97-AF65-F5344CB8AC3E}">
        <p14:creationId xmlns:p14="http://schemas.microsoft.com/office/powerpoint/2010/main" val="11138747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9F41B7D-B72C-4CC0-8681-2C6417137BBC}"/>
              </a:ext>
            </a:extLst>
          </p:cNvPr>
          <p:cNvPicPr>
            <a:picLocks noGrp="1" noChangeAspect="1"/>
          </p:cNvPicPr>
          <p:nvPr>
            <p:ph idx="1"/>
          </p:nvPr>
        </p:nvPicPr>
        <p:blipFill>
          <a:blip r:embed="rId2"/>
          <a:stretch>
            <a:fillRect/>
          </a:stretch>
        </p:blipFill>
        <p:spPr>
          <a:xfrm>
            <a:off x="0" y="-54428"/>
            <a:ext cx="12144754" cy="6809014"/>
          </a:xfrm>
        </p:spPr>
      </p:pic>
    </p:spTree>
    <p:extLst>
      <p:ext uri="{BB962C8B-B14F-4D97-AF65-F5344CB8AC3E}">
        <p14:creationId xmlns:p14="http://schemas.microsoft.com/office/powerpoint/2010/main" val="2826365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7D986-F07A-4E9F-9200-607BD1D21464}"/>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Is Unmoderated Testing Right for Your Project?</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3BB5C376-AEC4-4A36-BE1F-71DAB93D7210}"/>
              </a:ext>
            </a:extLst>
          </p:cNvPr>
          <p:cNvSpPr>
            <a:spLocks noGrp="1"/>
          </p:cNvSpPr>
          <p:nvPr>
            <p:ph idx="1"/>
          </p:nvPr>
        </p:nvSpPr>
        <p:spPr/>
        <p:txBody>
          <a:bodyPr>
            <a:normAutofit/>
          </a:bodyPr>
          <a:lstStyle/>
          <a:p>
            <a:r>
              <a:rPr lang="en-US" altLang="zh-CN" b="0" i="0" dirty="0">
                <a:solidFill>
                  <a:srgbClr val="333333"/>
                </a:solidFill>
                <a:effectLst/>
                <a:latin typeface="Arial" panose="020B0604020202020204" pitchFamily="34" charset="0"/>
              </a:rPr>
              <a:t>Unmoderated studies do not include any direct interaction between the researcher and the study participants, which is both their biggest benefit and their greatest drawback.</a:t>
            </a:r>
          </a:p>
          <a:p>
            <a:r>
              <a:rPr lang="en-US" altLang="zh-CN" b="0" i="0" dirty="0">
                <a:solidFill>
                  <a:srgbClr val="333333"/>
                </a:solidFill>
                <a:effectLst/>
                <a:latin typeface="Arial" panose="020B0604020202020204" pitchFamily="34" charset="0"/>
              </a:rPr>
              <a:t>Because there’s no need to schedule an individual meeting with each participant, </a:t>
            </a:r>
            <a:r>
              <a:rPr lang="en-US" altLang="zh-CN" b="1" i="0" dirty="0">
                <a:solidFill>
                  <a:srgbClr val="333333"/>
                </a:solidFill>
                <a:effectLst/>
                <a:latin typeface="Arial" panose="020B0604020202020204" pitchFamily="34" charset="0"/>
              </a:rPr>
              <a:t>unmoderated testing is usually much faster</a:t>
            </a:r>
            <a:r>
              <a:rPr lang="en-US" altLang="zh-CN" b="0" i="0" dirty="0">
                <a:solidFill>
                  <a:srgbClr val="333333"/>
                </a:solidFill>
                <a:effectLst/>
                <a:latin typeface="Arial" panose="020B0604020202020204" pitchFamily="34" charset="0"/>
              </a:rPr>
              <a:t> than a moderated study. It may be possible to launch a study and receive results within just a few hours. Unmoderated studies also allow you to collect feedback from dozens or even hundreds of users simultaneously. And for international studies, you don’t have to get up at an ungodly hour to match users’ time zone.</a:t>
            </a:r>
            <a:endParaRPr lang="zh-CN" altLang="en-US" dirty="0"/>
          </a:p>
        </p:txBody>
      </p:sp>
    </p:spTree>
    <p:extLst>
      <p:ext uri="{BB962C8B-B14F-4D97-AF65-F5344CB8AC3E}">
        <p14:creationId xmlns:p14="http://schemas.microsoft.com/office/powerpoint/2010/main" val="2570367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B40DF-0515-4BA8-B3F4-7C3DB5EAD0EF}"/>
              </a:ext>
            </a:extLst>
          </p:cNvPr>
          <p:cNvSpPr>
            <a:spLocks noGrp="1"/>
          </p:cNvSpPr>
          <p:nvPr>
            <p:ph type="title"/>
          </p:nvPr>
        </p:nvSpPr>
        <p:spPr/>
        <p:txBody>
          <a:bodyPr>
            <a:normAutofit fontScale="90000"/>
          </a:bodyPr>
          <a:lstStyle/>
          <a:p>
            <a:r>
              <a:rPr lang="en-US" altLang="zh-CN" b="0" i="0" dirty="0">
                <a:solidFill>
                  <a:srgbClr val="333333"/>
                </a:solidFill>
                <a:effectLst/>
                <a:latin typeface="Arial" panose="020B0604020202020204" pitchFamily="34" charset="0"/>
              </a:rPr>
              <a:t>However, there are important </a:t>
            </a:r>
            <a:r>
              <a:rPr lang="en-US" altLang="zh-CN" b="1" i="0" dirty="0">
                <a:solidFill>
                  <a:srgbClr val="333333"/>
                </a:solidFill>
                <a:effectLst/>
                <a:latin typeface="Arial" panose="020B0604020202020204" pitchFamily="34" charset="0"/>
              </a:rPr>
              <a:t>limitations of unmoderated usability testing:</a:t>
            </a:r>
            <a:endParaRPr lang="zh-CN" altLang="en-US" dirty="0"/>
          </a:p>
        </p:txBody>
      </p:sp>
      <p:sp>
        <p:nvSpPr>
          <p:cNvPr id="3" name="Content Placeholder 2">
            <a:extLst>
              <a:ext uri="{FF2B5EF4-FFF2-40B4-BE49-F238E27FC236}">
                <a16:creationId xmlns:a16="http://schemas.microsoft.com/office/drawing/2014/main" id="{52BD2D0F-D9F4-4DEB-9E63-B9FA4D4B3731}"/>
              </a:ext>
            </a:extLst>
          </p:cNvPr>
          <p:cNvSpPr>
            <a:spLocks noGrp="1"/>
          </p:cNvSpPr>
          <p:nvPr>
            <p:ph idx="1"/>
          </p:nvPr>
        </p:nvSpPr>
        <p:spPr/>
        <p:txBody>
          <a:bodyPr/>
          <a:lstStyle/>
          <a:p>
            <a:pPr algn="l">
              <a:buFont typeface="Arial" panose="020B0604020202020204" pitchFamily="34" charset="0"/>
              <a:buChar char="•"/>
            </a:pPr>
            <a:r>
              <a:rPr lang="en-US" altLang="zh-CN" b="1" i="0" dirty="0">
                <a:solidFill>
                  <a:srgbClr val="333333"/>
                </a:solidFill>
                <a:effectLst/>
                <a:latin typeface="Arial" panose="020B0604020202020204" pitchFamily="34" charset="0"/>
              </a:rPr>
              <a:t>Early-prototype testing is difficult</a:t>
            </a:r>
            <a:r>
              <a:rPr lang="en-US" altLang="zh-CN" b="0" i="0" dirty="0">
                <a:solidFill>
                  <a:srgbClr val="333333"/>
                </a:solidFill>
                <a:effectLst/>
                <a:latin typeface="Arial" panose="020B0604020202020204" pitchFamily="34" charset="0"/>
              </a:rPr>
              <a:t> without a moderator to explain and help participants recover from errors or limitations of the prototype.</a:t>
            </a:r>
          </a:p>
          <a:p>
            <a:pPr algn="l">
              <a:buFont typeface="Arial" panose="020B0604020202020204" pitchFamily="34" charset="0"/>
              <a:buChar char="•"/>
            </a:pPr>
            <a:r>
              <a:rPr lang="en-US" altLang="zh-CN" b="0" i="0" dirty="0">
                <a:solidFill>
                  <a:srgbClr val="333333"/>
                </a:solidFill>
                <a:effectLst/>
                <a:latin typeface="Arial" panose="020B0604020202020204" pitchFamily="34" charset="0"/>
              </a:rPr>
              <a:t>Without a moderator, participants tend to be less engaged and behave </a:t>
            </a:r>
            <a:r>
              <a:rPr lang="en-US" altLang="zh-CN" b="1" i="0" dirty="0">
                <a:solidFill>
                  <a:srgbClr val="333333"/>
                </a:solidFill>
                <a:effectLst/>
                <a:latin typeface="Arial" panose="020B0604020202020204" pitchFamily="34" charset="0"/>
              </a:rPr>
              <a:t>less realistically in tasks</a:t>
            </a:r>
            <a:r>
              <a:rPr lang="en-US" altLang="zh-CN" b="0" i="0" dirty="0">
                <a:solidFill>
                  <a:srgbClr val="333333"/>
                </a:solidFill>
                <a:effectLst/>
                <a:latin typeface="Arial" panose="020B0604020202020204" pitchFamily="34" charset="0"/>
              </a:rPr>
              <a:t> that depend on imagination, decision making, or emotional responses.</a:t>
            </a:r>
          </a:p>
          <a:p>
            <a:endParaRPr lang="zh-CN" altLang="en-US" dirty="0"/>
          </a:p>
        </p:txBody>
      </p:sp>
    </p:spTree>
    <p:extLst>
      <p:ext uri="{BB962C8B-B14F-4D97-AF65-F5344CB8AC3E}">
        <p14:creationId xmlns:p14="http://schemas.microsoft.com/office/powerpoint/2010/main" val="939137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10;&#10;Description automatically generated">
            <a:extLst>
              <a:ext uri="{FF2B5EF4-FFF2-40B4-BE49-F238E27FC236}">
                <a16:creationId xmlns:a16="http://schemas.microsoft.com/office/drawing/2014/main" id="{34C599D3-8BB8-43F8-9AB9-DA2F339C04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68297" y="157246"/>
            <a:ext cx="5642566" cy="6135086"/>
          </a:xfrm>
        </p:spPr>
      </p:pic>
    </p:spTree>
    <p:extLst>
      <p:ext uri="{BB962C8B-B14F-4D97-AF65-F5344CB8AC3E}">
        <p14:creationId xmlns:p14="http://schemas.microsoft.com/office/powerpoint/2010/main" val="37111763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DD6B-CA08-43EC-8894-C80CF50AFA3A}"/>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1. Define Study Goals and Participant-Recruitment Criteria</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F7CE766B-A43D-415D-92D6-6E9A5ACDC218}"/>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Choosing software should not be the first step in unmoderated research. Before you decide which testing software to use, you should get a clear idea of what you hope to accomplish by doing the study. Then you can select a tool which has the capabilities best suited for your research goals, rather than limiting your study to fit within the technical constraints of a particular tool. Clearly articulated study goals allow you to identify must-have requirements for the testing software.</a:t>
            </a:r>
            <a:endParaRPr lang="zh-CN" altLang="en-US" dirty="0"/>
          </a:p>
        </p:txBody>
      </p:sp>
    </p:spTree>
    <p:extLst>
      <p:ext uri="{BB962C8B-B14F-4D97-AF65-F5344CB8AC3E}">
        <p14:creationId xmlns:p14="http://schemas.microsoft.com/office/powerpoint/2010/main" val="3813034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77495-2C30-4AFC-8D34-1273CDC9299D}"/>
              </a:ext>
            </a:extLst>
          </p:cNvPr>
          <p:cNvSpPr>
            <a:spLocks noGrp="1"/>
          </p:cNvSpPr>
          <p:nvPr>
            <p:ph type="title"/>
          </p:nvPr>
        </p:nvSpPr>
        <p:spPr/>
        <p:txBody>
          <a:bodyPr>
            <a:normAutofit fontScale="90000"/>
          </a:bodyPr>
          <a:lstStyle/>
          <a:p>
            <a:r>
              <a:rPr lang="en-US" altLang="zh-CN" b="1" i="0" dirty="0">
                <a:solidFill>
                  <a:srgbClr val="333333"/>
                </a:solidFill>
                <a:effectLst/>
                <a:latin typeface="Source Sans Variable"/>
              </a:rPr>
              <a:t>2. Select Testing Software</a:t>
            </a:r>
            <a:br>
              <a:rPr lang="en-US" altLang="zh-CN" b="1" i="0" dirty="0">
                <a:solidFill>
                  <a:srgbClr val="333333"/>
                </a:solidFill>
                <a:effectLst/>
                <a:latin typeface="Source Sans Variable"/>
              </a:rPr>
            </a:br>
            <a:endParaRPr lang="zh-CN" altLang="en-US" dirty="0"/>
          </a:p>
        </p:txBody>
      </p:sp>
      <p:sp>
        <p:nvSpPr>
          <p:cNvPr id="3" name="Content Placeholder 2">
            <a:extLst>
              <a:ext uri="{FF2B5EF4-FFF2-40B4-BE49-F238E27FC236}">
                <a16:creationId xmlns:a16="http://schemas.microsoft.com/office/drawing/2014/main" id="{F102D283-CD78-46D9-A0EE-53B0D6C3839D}"/>
              </a:ext>
            </a:extLst>
          </p:cNvPr>
          <p:cNvSpPr>
            <a:spLocks noGrp="1"/>
          </p:cNvSpPr>
          <p:nvPr>
            <p:ph idx="1"/>
          </p:nvPr>
        </p:nvSpPr>
        <p:spPr/>
        <p:txBody>
          <a:bodyPr/>
          <a:lstStyle/>
          <a:p>
            <a:r>
              <a:rPr lang="en-US" altLang="zh-CN" b="0" i="0" dirty="0">
                <a:solidFill>
                  <a:srgbClr val="333333"/>
                </a:solidFill>
                <a:effectLst/>
                <a:latin typeface="Arial" panose="020B0604020202020204" pitchFamily="34" charset="0"/>
              </a:rPr>
              <a:t>For unmoderated studies, the software that administers the test is absolutely crucial to getting useful results. The software must </a:t>
            </a:r>
            <a:r>
              <a:rPr lang="en-US" altLang="zh-CN" b="1" i="0" dirty="0">
                <a:solidFill>
                  <a:srgbClr val="333333"/>
                </a:solidFill>
                <a:effectLst/>
                <a:latin typeface="Arial" panose="020B0604020202020204" pitchFamily="34" charset="0"/>
              </a:rPr>
              <a:t>guide the participants through the session and record what happens. </a:t>
            </a:r>
            <a:r>
              <a:rPr lang="en-US" altLang="zh-CN" b="0" i="0" dirty="0">
                <a:solidFill>
                  <a:srgbClr val="333333"/>
                </a:solidFill>
                <a:effectLst/>
                <a:latin typeface="Arial" panose="020B0604020202020204" pitchFamily="34" charset="0"/>
              </a:rPr>
              <a:t>It may also control the selection of study participants.</a:t>
            </a:r>
          </a:p>
          <a:p>
            <a:r>
              <a:rPr lang="en-US" altLang="zh-CN" b="0" i="0" dirty="0">
                <a:solidFill>
                  <a:srgbClr val="333333"/>
                </a:solidFill>
                <a:effectLst/>
                <a:latin typeface="Arial" panose="020B0604020202020204" pitchFamily="34" charset="0"/>
              </a:rPr>
              <a:t>It’s definitely worth your time to thoroughly investigate and pilot test tools, because migrating a study to a different system due to a technical limitation discovered after you launch a study is not fun! (Neither is trying to integrate data collected by two different tools.)</a:t>
            </a:r>
            <a:endParaRPr lang="zh-CN" altLang="en-US" dirty="0"/>
          </a:p>
        </p:txBody>
      </p:sp>
    </p:spTree>
    <p:extLst>
      <p:ext uri="{BB962C8B-B14F-4D97-AF65-F5344CB8AC3E}">
        <p14:creationId xmlns:p14="http://schemas.microsoft.com/office/powerpoint/2010/main" val="9144244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TM03457510[[fn=Savon]]</Template>
  <TotalTime>75</TotalTime>
  <Words>3420</Words>
  <Application>Microsoft Office PowerPoint</Application>
  <PresentationFormat>Widescreen</PresentationFormat>
  <Paragraphs>227</Paragraphs>
  <Slides>49</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49</vt:i4>
      </vt:variant>
    </vt:vector>
  </HeadingPairs>
  <TitlesOfParts>
    <vt:vector size="65" baseType="lpstr">
      <vt:lpstr>ArialMT</vt:lpstr>
      <vt:lpstr>CocogoosePro-Light</vt:lpstr>
      <vt:lpstr>inherit</vt:lpstr>
      <vt:lpstr>Proxima-Nova</vt:lpstr>
      <vt:lpstr>Source Sans Variable</vt:lpstr>
      <vt:lpstr>Arial</vt:lpstr>
      <vt:lpstr>Arial Black</vt:lpstr>
      <vt:lpstr>Calibri</vt:lpstr>
      <vt:lpstr>Calibri Light</vt:lpstr>
      <vt:lpstr>Century Gothic</vt:lpstr>
      <vt:lpstr>Garamond</vt:lpstr>
      <vt:lpstr>Helvetica</vt:lpstr>
      <vt:lpstr>Nirmala UI</vt:lpstr>
      <vt:lpstr>Symbol</vt:lpstr>
      <vt:lpstr>Times New Roman</vt:lpstr>
      <vt:lpstr>Savon</vt:lpstr>
      <vt:lpstr>Unmoderated Remote Panel Studies</vt:lpstr>
      <vt:lpstr>Introduction</vt:lpstr>
      <vt:lpstr>Three Usability-Testing Formats Compared </vt:lpstr>
      <vt:lpstr>Three Usability-Testing Formats Compared </vt:lpstr>
      <vt:lpstr>Is Unmoderated Testing Right for Your Project? </vt:lpstr>
      <vt:lpstr>However, there are important limitations of unmoderated usability testing:</vt:lpstr>
      <vt:lpstr>PowerPoint Presentation</vt:lpstr>
      <vt:lpstr>1. Define Study Goals and Participant-Recruitment Criteria </vt:lpstr>
      <vt:lpstr>2. Select Testing Software </vt:lpstr>
      <vt:lpstr>3. Write Task Instructions and Followup Questions </vt:lpstr>
      <vt:lpstr>4. Pilot Test </vt:lpstr>
      <vt:lpstr>5. Recruit Participants </vt:lpstr>
      <vt:lpstr>6. Analyze Results </vt:lpstr>
      <vt:lpstr>Summary </vt:lpstr>
      <vt:lpstr>PowerPoint Presentation</vt:lpstr>
      <vt:lpstr>Introduction&amp;background</vt:lpstr>
      <vt:lpstr>  Why should we use it?   </vt:lpstr>
      <vt:lpstr>  When should you use it?   </vt:lpstr>
      <vt:lpstr>Running a remote moderated usability test </vt:lpstr>
      <vt:lpstr>Running a remote moderated usability test </vt:lpstr>
      <vt:lpstr>Running a remote moderated usability test </vt:lpstr>
      <vt:lpstr>Running a remote moderated usability test </vt:lpstr>
      <vt:lpstr>Running a remote moderated usability test </vt:lpstr>
      <vt:lpstr>Summary </vt:lpstr>
      <vt:lpstr>Diary/Camera Studies </vt:lpstr>
      <vt:lpstr>Introduction</vt:lpstr>
      <vt:lpstr>When might a diary study be a good fit?</vt:lpstr>
      <vt:lpstr>Methodology</vt:lpstr>
      <vt:lpstr>Methodology</vt:lpstr>
      <vt:lpstr>Methodology</vt:lpstr>
      <vt:lpstr>Methodology</vt:lpstr>
      <vt:lpstr>Methodology</vt:lpstr>
      <vt:lpstr>Methodology</vt:lpstr>
      <vt:lpstr>Motivating participants</vt:lpstr>
      <vt:lpstr>More Tips</vt:lpstr>
      <vt:lpstr>Conclusion</vt:lpstr>
      <vt:lpstr>PowerPoint Presentation</vt:lpstr>
      <vt:lpstr>Introduction</vt:lpstr>
      <vt:lpstr>Tips in study</vt:lpstr>
      <vt:lpstr>Four main patterns</vt:lpstr>
      <vt:lpstr>F-Pattern</vt:lpstr>
      <vt:lpstr>Spotted Pattern</vt:lpstr>
      <vt:lpstr>Layer-Cake Scanning Pattern</vt:lpstr>
      <vt:lpstr>Commitment Pattern</vt:lpstr>
      <vt:lpstr>In conclusion</vt:lpstr>
      <vt:lpstr>Improvements to the website  through eyetracking</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Unmoderated Remote Panel Studies</dc:title>
  <dc:creator>Xuanhe Wang</dc:creator>
  <cp:lastModifiedBy>王 家琪</cp:lastModifiedBy>
  <cp:revision>7</cp:revision>
  <dcterms:created xsi:type="dcterms:W3CDTF">2021-10-24T18:47:28Z</dcterms:created>
  <dcterms:modified xsi:type="dcterms:W3CDTF">2021-10-25T01:10:02Z</dcterms:modified>
</cp:coreProperties>
</file>

<file path=docProps/thumbnail.jpeg>
</file>